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870" r:id="rId5"/>
    <p:sldMasterId id="2147483874" r:id="rId6"/>
    <p:sldMasterId id="2147483663" r:id="rId7"/>
  </p:sldMasterIdLst>
  <p:notesMasterIdLst>
    <p:notesMasterId r:id="rId78"/>
  </p:notesMasterIdLst>
  <p:handoutMasterIdLst>
    <p:handoutMasterId r:id="rId79"/>
  </p:handoutMasterIdLst>
  <p:sldIdLst>
    <p:sldId id="845" r:id="rId8"/>
    <p:sldId id="868" r:id="rId9"/>
    <p:sldId id="846" r:id="rId10"/>
    <p:sldId id="847" r:id="rId11"/>
    <p:sldId id="873" r:id="rId12"/>
    <p:sldId id="874" r:id="rId13"/>
    <p:sldId id="914" r:id="rId14"/>
    <p:sldId id="875" r:id="rId15"/>
    <p:sldId id="876" r:id="rId16"/>
    <p:sldId id="877" r:id="rId17"/>
    <p:sldId id="910" r:id="rId18"/>
    <p:sldId id="911" r:id="rId19"/>
    <p:sldId id="909" r:id="rId20"/>
    <p:sldId id="902" r:id="rId21"/>
    <p:sldId id="903" r:id="rId22"/>
    <p:sldId id="904" r:id="rId23"/>
    <p:sldId id="906" r:id="rId24"/>
    <p:sldId id="878" r:id="rId25"/>
    <p:sldId id="879" r:id="rId26"/>
    <p:sldId id="880" r:id="rId27"/>
    <p:sldId id="848" r:id="rId28"/>
    <p:sldId id="881" r:id="rId29"/>
    <p:sldId id="882" r:id="rId30"/>
    <p:sldId id="922" r:id="rId31"/>
    <p:sldId id="884" r:id="rId32"/>
    <p:sldId id="883" r:id="rId33"/>
    <p:sldId id="943" r:id="rId34"/>
    <p:sldId id="942" r:id="rId35"/>
    <p:sldId id="885" r:id="rId36"/>
    <p:sldId id="886" r:id="rId37"/>
    <p:sldId id="905" r:id="rId38"/>
    <p:sldId id="887" r:id="rId39"/>
    <p:sldId id="888" r:id="rId40"/>
    <p:sldId id="889" r:id="rId41"/>
    <p:sldId id="890" r:id="rId42"/>
    <p:sldId id="929" r:id="rId43"/>
    <p:sldId id="926" r:id="rId44"/>
    <p:sldId id="912" r:id="rId45"/>
    <p:sldId id="913" r:id="rId46"/>
    <p:sldId id="915" r:id="rId47"/>
    <p:sldId id="936" r:id="rId48"/>
    <p:sldId id="935" r:id="rId49"/>
    <p:sldId id="918" r:id="rId50"/>
    <p:sldId id="920" r:id="rId51"/>
    <p:sldId id="919" r:id="rId52"/>
    <p:sldId id="921" r:id="rId53"/>
    <p:sldId id="923" r:id="rId54"/>
    <p:sldId id="924" r:id="rId55"/>
    <p:sldId id="891" r:id="rId56"/>
    <p:sldId id="930" r:id="rId57"/>
    <p:sldId id="927" r:id="rId58"/>
    <p:sldId id="928" r:id="rId59"/>
    <p:sldId id="925" r:id="rId60"/>
    <p:sldId id="916" r:id="rId61"/>
    <p:sldId id="917" r:id="rId62"/>
    <p:sldId id="892" r:id="rId63"/>
    <p:sldId id="849" r:id="rId64"/>
    <p:sldId id="894" r:id="rId65"/>
    <p:sldId id="931" r:id="rId66"/>
    <p:sldId id="895" r:id="rId67"/>
    <p:sldId id="932" r:id="rId68"/>
    <p:sldId id="933" r:id="rId69"/>
    <p:sldId id="934" r:id="rId70"/>
    <p:sldId id="937" r:id="rId71"/>
    <p:sldId id="938" r:id="rId72"/>
    <p:sldId id="939" r:id="rId73"/>
    <p:sldId id="944" r:id="rId74"/>
    <p:sldId id="941" r:id="rId75"/>
    <p:sldId id="940" r:id="rId76"/>
    <p:sldId id="842" r:id="rId77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0032"/>
    <a:srgbClr val="6C2B3D"/>
    <a:srgbClr val="EA4C89"/>
    <a:srgbClr val="AAD450"/>
    <a:srgbClr val="BB0000"/>
    <a:srgbClr val="3B5998"/>
    <a:srgbClr val="55ACEE"/>
    <a:srgbClr val="CB20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81" autoAdjust="0"/>
    <p:restoredTop sz="88453"/>
  </p:normalViewPr>
  <p:slideViewPr>
    <p:cSldViewPr snapToGrid="0" snapToObjects="1">
      <p:cViewPr varScale="1">
        <p:scale>
          <a:sx n="63" d="100"/>
          <a:sy n="63" d="100"/>
        </p:scale>
        <p:origin x="81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slide" Target="slides/slide40.xml"/><Relationship Id="rId50" Type="http://schemas.openxmlformats.org/officeDocument/2006/relationships/slide" Target="slides/slide43.xml"/><Relationship Id="rId55" Type="http://schemas.openxmlformats.org/officeDocument/2006/relationships/slide" Target="slides/slide48.xml"/><Relationship Id="rId63" Type="http://schemas.openxmlformats.org/officeDocument/2006/relationships/slide" Target="slides/slide56.xml"/><Relationship Id="rId68" Type="http://schemas.openxmlformats.org/officeDocument/2006/relationships/slide" Target="slides/slide61.xml"/><Relationship Id="rId76" Type="http://schemas.openxmlformats.org/officeDocument/2006/relationships/slide" Target="slides/slide69.xml"/><Relationship Id="rId7" Type="http://schemas.openxmlformats.org/officeDocument/2006/relationships/slideMaster" Target="slideMasters/slideMaster4.xml"/><Relationship Id="rId71" Type="http://schemas.openxmlformats.org/officeDocument/2006/relationships/slide" Target="slides/slide64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9" Type="http://schemas.openxmlformats.org/officeDocument/2006/relationships/slide" Target="slides/slide22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53" Type="http://schemas.openxmlformats.org/officeDocument/2006/relationships/slide" Target="slides/slide46.xml"/><Relationship Id="rId58" Type="http://schemas.openxmlformats.org/officeDocument/2006/relationships/slide" Target="slides/slide51.xml"/><Relationship Id="rId66" Type="http://schemas.openxmlformats.org/officeDocument/2006/relationships/slide" Target="slides/slide59.xml"/><Relationship Id="rId74" Type="http://schemas.openxmlformats.org/officeDocument/2006/relationships/slide" Target="slides/slide67.xml"/><Relationship Id="rId79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61" Type="http://schemas.openxmlformats.org/officeDocument/2006/relationships/slide" Target="slides/slide54.xml"/><Relationship Id="rId82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openxmlformats.org/officeDocument/2006/relationships/slide" Target="slides/slide45.xml"/><Relationship Id="rId60" Type="http://schemas.openxmlformats.org/officeDocument/2006/relationships/slide" Target="slides/slide53.xml"/><Relationship Id="rId65" Type="http://schemas.openxmlformats.org/officeDocument/2006/relationships/slide" Target="slides/slide58.xml"/><Relationship Id="rId73" Type="http://schemas.openxmlformats.org/officeDocument/2006/relationships/slide" Target="slides/slide66.xml"/><Relationship Id="rId78" Type="http://schemas.openxmlformats.org/officeDocument/2006/relationships/notesMaster" Target="notesMasters/notesMaster1.xml"/><Relationship Id="rId8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slide" Target="slides/slide41.xml"/><Relationship Id="rId56" Type="http://schemas.openxmlformats.org/officeDocument/2006/relationships/slide" Target="slides/slide49.xml"/><Relationship Id="rId64" Type="http://schemas.openxmlformats.org/officeDocument/2006/relationships/slide" Target="slides/slide57.xml"/><Relationship Id="rId69" Type="http://schemas.openxmlformats.org/officeDocument/2006/relationships/slide" Target="slides/slide62.xml"/><Relationship Id="rId77" Type="http://schemas.openxmlformats.org/officeDocument/2006/relationships/slide" Target="slides/slide70.xml"/><Relationship Id="rId8" Type="http://schemas.openxmlformats.org/officeDocument/2006/relationships/slide" Target="slides/slide1.xml"/><Relationship Id="rId51" Type="http://schemas.openxmlformats.org/officeDocument/2006/relationships/slide" Target="slides/slide44.xml"/><Relationship Id="rId72" Type="http://schemas.openxmlformats.org/officeDocument/2006/relationships/slide" Target="slides/slide65.xml"/><Relationship Id="rId80" Type="http://schemas.openxmlformats.org/officeDocument/2006/relationships/presProps" Target="pres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59" Type="http://schemas.openxmlformats.org/officeDocument/2006/relationships/slide" Target="slides/slide52.xml"/><Relationship Id="rId67" Type="http://schemas.openxmlformats.org/officeDocument/2006/relationships/slide" Target="slides/slide60.xml"/><Relationship Id="rId20" Type="http://schemas.openxmlformats.org/officeDocument/2006/relationships/slide" Target="slides/slide13.xml"/><Relationship Id="rId41" Type="http://schemas.openxmlformats.org/officeDocument/2006/relationships/slide" Target="slides/slide34.xml"/><Relationship Id="rId54" Type="http://schemas.openxmlformats.org/officeDocument/2006/relationships/slide" Target="slides/slide47.xml"/><Relationship Id="rId62" Type="http://schemas.openxmlformats.org/officeDocument/2006/relationships/slide" Target="slides/slide55.xml"/><Relationship Id="rId70" Type="http://schemas.openxmlformats.org/officeDocument/2006/relationships/slide" Target="slides/slide63.xml"/><Relationship Id="rId75" Type="http://schemas.openxmlformats.org/officeDocument/2006/relationships/slide" Target="slides/slide68.xml"/><Relationship Id="rId83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slide" Target="slides/slide42.xml"/><Relationship Id="rId57" Type="http://schemas.openxmlformats.org/officeDocument/2006/relationships/slide" Target="slides/slide5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48988F06-7C25-BA42-8B4C-10120F975D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65FE6F0-2FF9-E043-B235-1852EC11F1C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BFEFF9-4AFB-2A40-B44D-CE5581E51A4B}" type="datetimeFigureOut">
              <a:rPr lang="es-ES" smtClean="0"/>
              <a:t>18/12/2021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EE1C80D-462E-B84A-82F8-D850F8A2342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0AF3B0E-E8E1-9246-8271-CA6B21CBD8B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8AA1FD-28B3-4940-8348-8A9D8DDA8E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193828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9F409-2457-6F42-913F-C794062819E9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A9BF23-C33A-7A49-9E1F-CDC7F6E56C6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51129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Subtitle">
    <p:bg>
      <p:bgPr>
        <a:solidFill>
          <a:srgbClr val="6C2B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2141" y="232102"/>
            <a:ext cx="9797859" cy="431020"/>
          </a:xfrm>
          <a:prstGeom prst="rect">
            <a:avLst/>
          </a:prstGeom>
        </p:spPr>
        <p:txBody>
          <a:bodyPr/>
          <a:lstStyle>
            <a:lvl1pPr algn="l">
              <a:defRPr sz="2400" b="1" i="0" kern="0" spc="-50" baseline="0">
                <a:solidFill>
                  <a:schemeClr val="tx1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62141" y="639587"/>
            <a:ext cx="9797859" cy="3381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b="0" i="0">
                <a:solidFill>
                  <a:schemeClr val="tx1"/>
                </a:solidFill>
                <a:latin typeface="Approach Light" pitchFamily="2" charset="0"/>
                <a:ea typeface="Source Sans Pro ExtraLight" charset="0"/>
                <a:cs typeface="Approach Light" pitchFamily="2" charset="0"/>
              </a:defRPr>
            </a:lvl1pPr>
          </a:lstStyle>
          <a:p>
            <a:pPr lvl="0"/>
            <a:r>
              <a:rPr lang="de-DE" dirty="0" err="1"/>
              <a:t>Subtitle</a:t>
            </a:r>
            <a:r>
              <a:rPr lang="de-DE" dirty="0"/>
              <a:t> Goes </a:t>
            </a:r>
            <a:r>
              <a:rPr lang="de-DE" dirty="0" err="1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7256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Subtit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62141" y="361642"/>
            <a:ext cx="9797859" cy="431020"/>
          </a:xfrm>
          <a:prstGeom prst="rect">
            <a:avLst/>
          </a:prstGeom>
        </p:spPr>
        <p:txBody>
          <a:bodyPr/>
          <a:lstStyle>
            <a:lvl1pPr algn="l">
              <a:defRPr sz="2400" b="1" i="0" kern="0" spc="-50" baseline="0">
                <a:solidFill>
                  <a:srgbClr val="DB0032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62141" y="769127"/>
            <a:ext cx="9797859" cy="3381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b="0" i="0">
                <a:solidFill>
                  <a:schemeClr val="tx1">
                    <a:lumMod val="75000"/>
                  </a:schemeClr>
                </a:solidFill>
                <a:latin typeface="Approach Light" pitchFamily="2" charset="0"/>
                <a:ea typeface="Source Sans Pro ExtraLight" charset="0"/>
                <a:cs typeface="Approach Light" pitchFamily="2" charset="0"/>
              </a:defRPr>
            </a:lvl1pPr>
          </a:lstStyle>
          <a:p>
            <a:pPr lvl="0"/>
            <a:r>
              <a:rPr lang="de-DE" dirty="0" err="1"/>
              <a:t>Subtitle</a:t>
            </a:r>
            <a:r>
              <a:rPr lang="de-DE" dirty="0"/>
              <a:t> Goes </a:t>
            </a:r>
            <a:r>
              <a:rPr lang="de-DE" dirty="0" err="1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908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id="{B7252499-E1A5-B94F-B9A0-CD19540A6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141" y="361642"/>
            <a:ext cx="9797859" cy="431020"/>
          </a:xfrm>
          <a:prstGeom prst="rect">
            <a:avLst/>
          </a:prstGeom>
        </p:spPr>
        <p:txBody>
          <a:bodyPr/>
          <a:lstStyle>
            <a:lvl1pPr algn="l">
              <a:defRPr sz="2400" b="1" i="0" kern="0" spc="-50" baseline="0">
                <a:solidFill>
                  <a:srgbClr val="DB0032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47444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ntered Title + Subtit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867546" y="669346"/>
            <a:ext cx="8456908" cy="816554"/>
          </a:xfrm>
          <a:prstGeom prst="rect">
            <a:avLst/>
          </a:prstGeom>
        </p:spPr>
        <p:txBody>
          <a:bodyPr/>
          <a:lstStyle>
            <a:lvl1pPr algn="ctr">
              <a:defRPr sz="2400" b="1" i="0" kern="0" spc="-50" baseline="0">
                <a:solidFill>
                  <a:srgbClr val="DB0032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867546" y="408344"/>
            <a:ext cx="8456908" cy="33813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 i="0">
                <a:solidFill>
                  <a:schemeClr val="tx1"/>
                </a:solidFill>
                <a:latin typeface="Approach Light" pitchFamily="2" charset="0"/>
                <a:ea typeface="Source Sans Pro ExtraLight" charset="0"/>
                <a:cs typeface="Approach Light" pitchFamily="2" charset="0"/>
              </a:defRPr>
            </a:lvl1pPr>
          </a:lstStyle>
          <a:p>
            <a:pPr lvl="0"/>
            <a:r>
              <a:rPr lang="de-DE" dirty="0" err="1"/>
              <a:t>Subtitle</a:t>
            </a:r>
            <a:r>
              <a:rPr lang="de-DE" dirty="0"/>
              <a:t> Goes </a:t>
            </a:r>
            <a:r>
              <a:rPr lang="de-DE" dirty="0" err="1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751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ntered Title + Subtitle BIGG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026920" y="669345"/>
            <a:ext cx="8138160" cy="1368681"/>
          </a:xfrm>
          <a:prstGeom prst="rect">
            <a:avLst/>
          </a:prstGeom>
        </p:spPr>
        <p:txBody>
          <a:bodyPr/>
          <a:lstStyle>
            <a:lvl1pPr algn="ctr">
              <a:defRPr sz="3200" b="1" i="0" kern="0" spc="-110" baseline="0">
                <a:solidFill>
                  <a:srgbClr val="DB0032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026920" y="408344"/>
            <a:ext cx="8138160" cy="33813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 i="0">
                <a:solidFill>
                  <a:schemeClr val="tx1"/>
                </a:solidFill>
                <a:latin typeface="Approach Light" pitchFamily="2" charset="0"/>
                <a:ea typeface="Source Sans Pro ExtraLight" charset="0"/>
                <a:cs typeface="Approach Light" pitchFamily="2" charset="0"/>
              </a:defRPr>
            </a:lvl1pPr>
          </a:lstStyle>
          <a:p>
            <a:pPr lvl="0"/>
            <a:r>
              <a:rPr lang="de-DE" dirty="0" err="1"/>
              <a:t>Subtitle</a:t>
            </a:r>
            <a:r>
              <a:rPr lang="de-DE" dirty="0"/>
              <a:t> Goes </a:t>
            </a:r>
            <a:r>
              <a:rPr lang="de-DE" dirty="0" err="1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0644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itle + Subtitle LE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26720" y="746482"/>
            <a:ext cx="5356860" cy="2119574"/>
          </a:xfrm>
          <a:prstGeom prst="rect">
            <a:avLst/>
          </a:prstGeom>
        </p:spPr>
        <p:txBody>
          <a:bodyPr/>
          <a:lstStyle>
            <a:lvl1pPr algn="l">
              <a:defRPr sz="4400" b="1" i="0" kern="0" spc="-120" baseline="0">
                <a:solidFill>
                  <a:srgbClr val="DB0032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26720" y="408344"/>
            <a:ext cx="5356860" cy="3381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b="0" i="0">
                <a:solidFill>
                  <a:schemeClr val="tx1"/>
                </a:solidFill>
                <a:latin typeface="Approach Light" pitchFamily="2" charset="0"/>
                <a:ea typeface="Source Sans Pro ExtraLight" charset="0"/>
                <a:cs typeface="Approach Light" pitchFamily="2" charset="0"/>
              </a:defRPr>
            </a:lvl1pPr>
          </a:lstStyle>
          <a:p>
            <a:pPr lvl="0"/>
            <a:r>
              <a:rPr lang="de-DE" dirty="0" err="1"/>
              <a:t>Subtitle</a:t>
            </a:r>
            <a:r>
              <a:rPr lang="de-DE" dirty="0"/>
              <a:t> Goes </a:t>
            </a:r>
            <a:r>
              <a:rPr lang="de-DE" dirty="0" err="1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0681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itle + Subtitle LEFT LOW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41479" y="1622136"/>
            <a:ext cx="5356860" cy="2119574"/>
          </a:xfrm>
          <a:prstGeom prst="rect">
            <a:avLst/>
          </a:prstGeom>
        </p:spPr>
        <p:txBody>
          <a:bodyPr/>
          <a:lstStyle>
            <a:lvl1pPr algn="r">
              <a:defRPr sz="4400" b="1" i="0" kern="0" spc="-120" baseline="0">
                <a:solidFill>
                  <a:srgbClr val="DB0032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341479" y="1283998"/>
            <a:ext cx="5356860" cy="338138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400" b="0" i="0">
                <a:solidFill>
                  <a:schemeClr val="tx1"/>
                </a:solidFill>
                <a:latin typeface="Approach Light" pitchFamily="2" charset="0"/>
                <a:ea typeface="Source Sans Pro ExtraLight" charset="0"/>
                <a:cs typeface="Approach Light" pitchFamily="2" charset="0"/>
              </a:defRPr>
            </a:lvl1pPr>
          </a:lstStyle>
          <a:p>
            <a:pPr lvl="0"/>
            <a:r>
              <a:rPr lang="de-DE" dirty="0" err="1"/>
              <a:t>Subtitle</a:t>
            </a:r>
            <a:r>
              <a:rPr lang="de-DE" dirty="0"/>
              <a:t> Goes </a:t>
            </a:r>
            <a:r>
              <a:rPr lang="de-DE" dirty="0" err="1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9083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itle + Subtitle LEFT FULL WIDTH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26720" y="746482"/>
            <a:ext cx="9714594" cy="2119574"/>
          </a:xfrm>
          <a:prstGeom prst="rect">
            <a:avLst/>
          </a:prstGeom>
        </p:spPr>
        <p:txBody>
          <a:bodyPr/>
          <a:lstStyle>
            <a:lvl1pPr algn="l">
              <a:defRPr sz="4400" b="1" i="0" kern="0" spc="-120" baseline="0">
                <a:solidFill>
                  <a:srgbClr val="DB0032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26720" y="408344"/>
            <a:ext cx="9714594" cy="3381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b="0" i="0">
                <a:solidFill>
                  <a:schemeClr val="tx1"/>
                </a:solidFill>
                <a:latin typeface="Approach Light" pitchFamily="2" charset="0"/>
                <a:ea typeface="Source Sans Pro ExtraLight" charset="0"/>
                <a:cs typeface="Approach Light" pitchFamily="2" charset="0"/>
              </a:defRPr>
            </a:lvl1pPr>
          </a:lstStyle>
          <a:p>
            <a:pPr lvl="0"/>
            <a:r>
              <a:rPr lang="de-DE" dirty="0" err="1"/>
              <a:t>Subtitle</a:t>
            </a:r>
            <a:r>
              <a:rPr lang="de-DE" dirty="0"/>
              <a:t> Goes </a:t>
            </a:r>
            <a:r>
              <a:rPr lang="de-DE" dirty="0" err="1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9841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G Title + Subtitle LEFT FULL WIDTH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742950" y="746482"/>
            <a:ext cx="9398364" cy="2119574"/>
          </a:xfrm>
          <a:prstGeom prst="rect">
            <a:avLst/>
          </a:prstGeom>
        </p:spPr>
        <p:txBody>
          <a:bodyPr/>
          <a:lstStyle>
            <a:lvl1pPr algn="l">
              <a:defRPr sz="4400" b="1" i="0" kern="0" spc="-120" baseline="0">
                <a:solidFill>
                  <a:srgbClr val="DB0032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742950" y="487251"/>
            <a:ext cx="9398364" cy="3381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b="0" i="0">
                <a:solidFill>
                  <a:schemeClr val="tx1"/>
                </a:solidFill>
                <a:latin typeface="Approach Light" pitchFamily="2" charset="0"/>
                <a:ea typeface="Source Sans Pro ExtraLight" charset="0"/>
                <a:cs typeface="Approach Light" pitchFamily="2" charset="0"/>
              </a:defRPr>
            </a:lvl1pPr>
          </a:lstStyle>
          <a:p>
            <a:pPr lvl="0"/>
            <a:r>
              <a:rPr lang="de-DE" dirty="0" err="1"/>
              <a:t>Subtitle</a:t>
            </a:r>
            <a:r>
              <a:rPr lang="de-DE" dirty="0"/>
              <a:t> Goes </a:t>
            </a:r>
            <a:r>
              <a:rPr lang="de-DE" dirty="0" err="1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404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G Title + Subtitle LEFT FULL WIDTH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747184" y="784981"/>
            <a:ext cx="9394129" cy="1030262"/>
          </a:xfrm>
          <a:prstGeom prst="rect">
            <a:avLst/>
          </a:prstGeom>
        </p:spPr>
        <p:txBody>
          <a:bodyPr/>
          <a:lstStyle>
            <a:lvl1pPr algn="l">
              <a:defRPr sz="4400" b="1" i="0" kern="0" spc="-120" baseline="0">
                <a:solidFill>
                  <a:srgbClr val="DB0032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747184" y="518721"/>
            <a:ext cx="9394129" cy="3381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b="0" i="0">
                <a:solidFill>
                  <a:schemeClr val="tx1"/>
                </a:solidFill>
                <a:latin typeface="Approach Light" pitchFamily="2" charset="0"/>
                <a:ea typeface="Source Sans Pro ExtraLight" charset="0"/>
                <a:cs typeface="Approach Light" pitchFamily="2" charset="0"/>
              </a:defRPr>
            </a:lvl1pPr>
          </a:lstStyle>
          <a:p>
            <a:pPr lvl="0"/>
            <a:r>
              <a:rPr lang="de-DE" dirty="0" err="1"/>
              <a:t>Subtitle</a:t>
            </a:r>
            <a:r>
              <a:rPr lang="de-DE" dirty="0"/>
              <a:t> Goes </a:t>
            </a:r>
            <a:r>
              <a:rPr lang="de-DE" dirty="0" err="1"/>
              <a:t>Here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88807" y="6225718"/>
            <a:ext cx="554704" cy="365125"/>
          </a:xfrm>
          <a:prstGeom prst="rect">
            <a:avLst/>
          </a:prstGeom>
        </p:spPr>
        <p:txBody>
          <a:bodyPr anchor="ctr"/>
          <a:lstStyle>
            <a:lvl1pPr algn="r">
              <a:defRPr sz="1200" b="0" i="0">
                <a:latin typeface="Approach Light" pitchFamily="2" charset="0"/>
                <a:ea typeface="Source Sans Pro" charset="0"/>
                <a:cs typeface="Approach Light" pitchFamily="2" charset="0"/>
              </a:defRPr>
            </a:lvl1pPr>
          </a:lstStyle>
          <a:p>
            <a:fld id="{936C95AE-7298-45E1-9514-94AFF5BED89B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5570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G Title + Subtitle CENTERED FULL WIDTH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38703" y="746482"/>
            <a:ext cx="9714594" cy="2119574"/>
          </a:xfrm>
          <a:prstGeom prst="rect">
            <a:avLst/>
          </a:prstGeom>
        </p:spPr>
        <p:txBody>
          <a:bodyPr/>
          <a:lstStyle>
            <a:lvl1pPr algn="ctr">
              <a:defRPr sz="4400" b="1" i="0" kern="0" spc="-120" baseline="0">
                <a:solidFill>
                  <a:srgbClr val="DB0032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238703" y="408344"/>
            <a:ext cx="9714594" cy="33813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 i="0">
                <a:solidFill>
                  <a:schemeClr val="tx1"/>
                </a:solidFill>
                <a:latin typeface="Approach Light" pitchFamily="2" charset="0"/>
                <a:ea typeface="Source Sans Pro ExtraLight" charset="0"/>
                <a:cs typeface="Approach Light" pitchFamily="2" charset="0"/>
              </a:defRPr>
            </a:lvl1pPr>
          </a:lstStyle>
          <a:p>
            <a:pPr lvl="0"/>
            <a:r>
              <a:rPr lang="de-DE" dirty="0" err="1"/>
              <a:t>Subtitle</a:t>
            </a:r>
            <a:r>
              <a:rPr lang="de-DE" dirty="0"/>
              <a:t> Goes </a:t>
            </a:r>
            <a:r>
              <a:rPr lang="de-DE" dirty="0" err="1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0940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rgbClr val="6C2B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2141" y="354022"/>
            <a:ext cx="9797859" cy="431020"/>
          </a:xfrm>
          <a:prstGeom prst="rect">
            <a:avLst/>
          </a:prstGeom>
        </p:spPr>
        <p:txBody>
          <a:bodyPr/>
          <a:lstStyle>
            <a:lvl1pPr algn="l">
              <a:defRPr sz="2400" b="1" i="0" kern="0" spc="-50" baseline="0">
                <a:solidFill>
                  <a:schemeClr val="tx1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517172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itle + Subtitle RIGH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486651" y="1622136"/>
            <a:ext cx="5356860" cy="2119574"/>
          </a:xfrm>
          <a:prstGeom prst="rect">
            <a:avLst/>
          </a:prstGeom>
        </p:spPr>
        <p:txBody>
          <a:bodyPr/>
          <a:lstStyle>
            <a:lvl1pPr algn="l">
              <a:defRPr sz="4400" b="1" i="0" kern="0" spc="-120" baseline="0">
                <a:solidFill>
                  <a:srgbClr val="DB0032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486651" y="1283998"/>
            <a:ext cx="5356860" cy="3381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b="0" i="0">
                <a:solidFill>
                  <a:schemeClr val="tx1"/>
                </a:solidFill>
                <a:latin typeface="Approach Light" pitchFamily="2" charset="0"/>
                <a:ea typeface="Source Sans Pro ExtraLight" charset="0"/>
                <a:cs typeface="Approach Light" pitchFamily="2" charset="0"/>
              </a:defRPr>
            </a:lvl1pPr>
          </a:lstStyle>
          <a:p>
            <a:pPr lvl="0"/>
            <a:r>
              <a:rPr lang="de-DE" dirty="0" err="1"/>
              <a:t>Subtitle</a:t>
            </a:r>
            <a:r>
              <a:rPr lang="de-DE" dirty="0"/>
              <a:t> Goes </a:t>
            </a:r>
            <a:r>
              <a:rPr lang="de-DE" dirty="0" err="1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4215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ne Le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075982" y="1655063"/>
            <a:ext cx="7767529" cy="2119574"/>
          </a:xfrm>
          <a:prstGeom prst="rect">
            <a:avLst/>
          </a:prstGeom>
        </p:spPr>
        <p:txBody>
          <a:bodyPr/>
          <a:lstStyle>
            <a:lvl1pPr algn="l">
              <a:defRPr sz="4400" b="1" i="0" kern="0" spc="-120" baseline="0">
                <a:solidFill>
                  <a:srgbClr val="DB0032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075982" y="1371052"/>
            <a:ext cx="7767529" cy="3381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b="0" i="0">
                <a:solidFill>
                  <a:schemeClr val="tx1"/>
                </a:solidFill>
                <a:latin typeface="Approach Light" pitchFamily="2" charset="0"/>
                <a:ea typeface="Source Sans Pro ExtraLight" charset="0"/>
                <a:cs typeface="Approach Light" pitchFamily="2" charset="0"/>
              </a:defRPr>
            </a:lvl1pPr>
          </a:lstStyle>
          <a:p>
            <a:pPr lvl="0"/>
            <a:r>
              <a:rPr lang="de-DE" dirty="0" err="1"/>
              <a:t>Subtitle</a:t>
            </a:r>
            <a:r>
              <a:rPr lang="de-DE" dirty="0"/>
              <a:t> Goes </a:t>
            </a:r>
            <a:r>
              <a:rPr lang="de-DE" dirty="0" err="1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6048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hone Le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075982" y="2040826"/>
            <a:ext cx="7767529" cy="2119574"/>
          </a:xfrm>
          <a:prstGeom prst="rect">
            <a:avLst/>
          </a:prstGeom>
        </p:spPr>
        <p:txBody>
          <a:bodyPr/>
          <a:lstStyle>
            <a:lvl1pPr algn="l">
              <a:defRPr sz="4400" b="1" i="0" kern="0" spc="-120" baseline="0">
                <a:solidFill>
                  <a:srgbClr val="DB0032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075982" y="1756815"/>
            <a:ext cx="7767529" cy="3381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b="0" i="0">
                <a:solidFill>
                  <a:schemeClr val="tx1"/>
                </a:solidFill>
                <a:latin typeface="Approach Light" pitchFamily="2" charset="0"/>
                <a:ea typeface="Source Sans Pro ExtraLight" charset="0"/>
                <a:cs typeface="Approach Light" pitchFamily="2" charset="0"/>
              </a:defRPr>
            </a:lvl1pPr>
          </a:lstStyle>
          <a:p>
            <a:pPr lvl="0"/>
            <a:r>
              <a:rPr lang="de-DE" dirty="0" err="1"/>
              <a:t>Subtitle</a:t>
            </a:r>
            <a:r>
              <a:rPr lang="de-DE" dirty="0"/>
              <a:t> Goes </a:t>
            </a:r>
            <a:r>
              <a:rPr lang="de-DE" dirty="0" err="1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978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hone Le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075982" y="1024043"/>
            <a:ext cx="7767529" cy="2119574"/>
          </a:xfrm>
          <a:prstGeom prst="rect">
            <a:avLst/>
          </a:prstGeom>
        </p:spPr>
        <p:txBody>
          <a:bodyPr/>
          <a:lstStyle>
            <a:lvl1pPr algn="l">
              <a:defRPr sz="4400" b="1" i="0" kern="0" spc="-120" baseline="0">
                <a:solidFill>
                  <a:srgbClr val="DB0032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075982" y="740032"/>
            <a:ext cx="7767529" cy="3381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b="0" i="0">
                <a:solidFill>
                  <a:schemeClr val="tx1"/>
                </a:solidFill>
                <a:latin typeface="Approach Light" pitchFamily="2" charset="0"/>
                <a:ea typeface="Source Sans Pro ExtraLight" charset="0"/>
                <a:cs typeface="Approach Light" pitchFamily="2" charset="0"/>
              </a:defRPr>
            </a:lvl1pPr>
          </a:lstStyle>
          <a:p>
            <a:pPr lvl="0"/>
            <a:r>
              <a:rPr lang="de-DE" dirty="0" err="1"/>
              <a:t>Subtitle</a:t>
            </a:r>
            <a:r>
              <a:rPr lang="de-DE" dirty="0"/>
              <a:t> Goes </a:t>
            </a:r>
            <a:r>
              <a:rPr lang="de-DE" dirty="0" err="1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642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hone Le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5885620" y="1655063"/>
            <a:ext cx="5957891" cy="2119574"/>
          </a:xfrm>
          <a:prstGeom prst="rect">
            <a:avLst/>
          </a:prstGeom>
        </p:spPr>
        <p:txBody>
          <a:bodyPr/>
          <a:lstStyle>
            <a:lvl1pPr algn="l">
              <a:defRPr sz="4400" b="1" i="0" kern="0" spc="-120" baseline="0">
                <a:solidFill>
                  <a:srgbClr val="DB0032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5885620" y="1371052"/>
            <a:ext cx="5957891" cy="3381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b="0" i="0">
                <a:solidFill>
                  <a:schemeClr val="tx1"/>
                </a:solidFill>
                <a:latin typeface="Approach Light" pitchFamily="2" charset="0"/>
                <a:ea typeface="Source Sans Pro ExtraLight" charset="0"/>
                <a:cs typeface="Approach Light" pitchFamily="2" charset="0"/>
              </a:defRPr>
            </a:lvl1pPr>
          </a:lstStyle>
          <a:p>
            <a:pPr lvl="0"/>
            <a:r>
              <a:rPr lang="de-DE" dirty="0" err="1"/>
              <a:t>Subtitle</a:t>
            </a:r>
            <a:r>
              <a:rPr lang="de-DE" dirty="0"/>
              <a:t> Goes </a:t>
            </a:r>
            <a:r>
              <a:rPr lang="de-DE" dirty="0" err="1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9251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hone Le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075984" y="2096838"/>
            <a:ext cx="7767527" cy="1036652"/>
          </a:xfrm>
          <a:prstGeom prst="rect">
            <a:avLst/>
          </a:prstGeom>
        </p:spPr>
        <p:txBody>
          <a:bodyPr/>
          <a:lstStyle>
            <a:lvl1pPr algn="l">
              <a:defRPr sz="4400" b="1" i="0" kern="0" spc="-120" baseline="0">
                <a:solidFill>
                  <a:srgbClr val="DB0032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075984" y="1812827"/>
            <a:ext cx="7767527" cy="3381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b="0" i="0">
                <a:solidFill>
                  <a:schemeClr val="tx1"/>
                </a:solidFill>
                <a:latin typeface="Approach Light" pitchFamily="2" charset="0"/>
                <a:ea typeface="Source Sans Pro ExtraLight" charset="0"/>
                <a:cs typeface="Approach Light" pitchFamily="2" charset="0"/>
              </a:defRPr>
            </a:lvl1pPr>
          </a:lstStyle>
          <a:p>
            <a:pPr lvl="0"/>
            <a:r>
              <a:rPr lang="de-DE" dirty="0" err="1"/>
              <a:t>Subtitle</a:t>
            </a:r>
            <a:r>
              <a:rPr lang="de-DE" dirty="0"/>
              <a:t> Goes </a:t>
            </a:r>
            <a:r>
              <a:rPr lang="de-DE" dirty="0" err="1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470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hones Le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339841" y="1655063"/>
            <a:ext cx="5503670" cy="2119574"/>
          </a:xfrm>
          <a:prstGeom prst="rect">
            <a:avLst/>
          </a:prstGeom>
        </p:spPr>
        <p:txBody>
          <a:bodyPr/>
          <a:lstStyle>
            <a:lvl1pPr algn="l">
              <a:defRPr sz="4400" b="1" i="0" kern="0" spc="-120" baseline="0">
                <a:solidFill>
                  <a:srgbClr val="DB0032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339841" y="1371052"/>
            <a:ext cx="5503670" cy="3381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b="0" i="0">
                <a:solidFill>
                  <a:schemeClr val="tx1"/>
                </a:solidFill>
                <a:latin typeface="Approach Light" pitchFamily="2" charset="0"/>
                <a:ea typeface="Source Sans Pro ExtraLight" charset="0"/>
                <a:cs typeface="Approach Light" pitchFamily="2" charset="0"/>
              </a:defRPr>
            </a:lvl1pPr>
          </a:lstStyle>
          <a:p>
            <a:pPr lvl="0"/>
            <a:r>
              <a:rPr lang="de-DE" dirty="0" err="1"/>
              <a:t>Subtitle</a:t>
            </a:r>
            <a:r>
              <a:rPr lang="de-DE" dirty="0"/>
              <a:t> Goes </a:t>
            </a:r>
            <a:r>
              <a:rPr lang="de-DE" dirty="0" err="1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9753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2 Phones Le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5990162" y="1617469"/>
            <a:ext cx="5503670" cy="2119574"/>
          </a:xfrm>
          <a:prstGeom prst="rect">
            <a:avLst/>
          </a:prstGeom>
        </p:spPr>
        <p:txBody>
          <a:bodyPr/>
          <a:lstStyle>
            <a:lvl1pPr algn="r">
              <a:defRPr sz="4400" b="1" i="0" kern="0" spc="-120" baseline="0">
                <a:solidFill>
                  <a:srgbClr val="DB0032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5990162" y="1333458"/>
            <a:ext cx="5503670" cy="338138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400" b="0" i="0">
                <a:solidFill>
                  <a:schemeClr val="tx1"/>
                </a:solidFill>
                <a:latin typeface="Approach Light" pitchFamily="2" charset="0"/>
                <a:ea typeface="Source Sans Pro ExtraLight" charset="0"/>
                <a:cs typeface="Approach Light" pitchFamily="2" charset="0"/>
              </a:defRPr>
            </a:lvl1pPr>
          </a:lstStyle>
          <a:p>
            <a:pPr lvl="0"/>
            <a:r>
              <a:rPr lang="de-DE" dirty="0" err="1"/>
              <a:t>Subtitle</a:t>
            </a:r>
            <a:r>
              <a:rPr lang="de-DE" dirty="0"/>
              <a:t> Goes </a:t>
            </a:r>
            <a:r>
              <a:rPr lang="de-DE" dirty="0" err="1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171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Phones Le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065039" y="1469261"/>
            <a:ext cx="7778472" cy="808865"/>
          </a:xfrm>
          <a:prstGeom prst="rect">
            <a:avLst/>
          </a:prstGeom>
        </p:spPr>
        <p:txBody>
          <a:bodyPr/>
          <a:lstStyle>
            <a:lvl1pPr algn="l">
              <a:defRPr sz="4400" b="1" i="0" kern="0" spc="-120" baseline="0">
                <a:solidFill>
                  <a:srgbClr val="DB0032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065039" y="1208834"/>
            <a:ext cx="7778472" cy="3381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b="0" i="0">
                <a:solidFill>
                  <a:schemeClr val="tx1"/>
                </a:solidFill>
                <a:latin typeface="Approach Light" pitchFamily="2" charset="0"/>
                <a:ea typeface="Source Sans Pro ExtraLight" charset="0"/>
                <a:cs typeface="Approach Light" pitchFamily="2" charset="0"/>
              </a:defRPr>
            </a:lvl1pPr>
          </a:lstStyle>
          <a:p>
            <a:pPr lvl="0"/>
            <a:r>
              <a:rPr lang="de-DE" dirty="0" err="1"/>
              <a:t>Subtitle</a:t>
            </a:r>
            <a:r>
              <a:rPr lang="de-DE" dirty="0"/>
              <a:t> Goes </a:t>
            </a:r>
            <a:r>
              <a:rPr lang="de-DE" dirty="0" err="1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9020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310755" y="3557556"/>
            <a:ext cx="5570491" cy="900210"/>
          </a:xfrm>
          <a:prstGeom prst="rect">
            <a:avLst/>
          </a:prstGeom>
          <a:noFill/>
        </p:spPr>
        <p:txBody>
          <a:bodyPr wrap="none" lIns="288000" tIns="180000" rIns="288000" bIns="108000">
            <a:spAutoFit/>
          </a:bodyPr>
          <a:lstStyle>
            <a:lvl1pPr algn="ctr">
              <a:defRPr sz="4400" b="1" i="0" kern="0" spc="-120" baseline="0">
                <a:solidFill>
                  <a:srgbClr val="DB0032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Section break name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306776" y="4378566"/>
            <a:ext cx="9578448" cy="33813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0" i="0">
                <a:solidFill>
                  <a:schemeClr val="tx1"/>
                </a:solidFill>
                <a:latin typeface="Approach Light" pitchFamily="2" charset="0"/>
                <a:ea typeface="Source Sans Pro ExtraLight" charset="0"/>
                <a:cs typeface="Approach Light" pitchFamily="2" charset="0"/>
              </a:defRPr>
            </a:lvl1pPr>
          </a:lstStyle>
          <a:p>
            <a:pPr lvl="0"/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goes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6362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rgbClr val="6C2B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12596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ll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4652399" y="326383"/>
            <a:ext cx="3988879" cy="40495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0" i="0" dirty="0">
              <a:solidFill>
                <a:schemeClr val="tx1"/>
              </a:solidFill>
              <a:latin typeface="Approach Light" pitchFamily="2" charset="0"/>
              <a:ea typeface="Source Sans Pro" charset="0"/>
              <a:cs typeface="Source Sans Pro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982401" y="1263556"/>
            <a:ext cx="3367376" cy="2185244"/>
          </a:xfrm>
          <a:prstGeom prst="rect">
            <a:avLst/>
          </a:prstGeom>
          <a:noFill/>
        </p:spPr>
        <p:txBody>
          <a:bodyPr wrap="square" lIns="0" tIns="180000" rIns="288000" bIns="108000" anchor="b">
            <a:noAutofit/>
          </a:bodyPr>
          <a:lstStyle>
            <a:lvl1pPr algn="l">
              <a:defRPr sz="4400" b="1" i="0" kern="0" spc="-120" baseline="0">
                <a:solidFill>
                  <a:schemeClr val="tx1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Section break name</a:t>
            </a:r>
            <a:br>
              <a:rPr lang="en-US" dirty="0"/>
            </a:br>
            <a:r>
              <a:rPr lang="en-US" dirty="0"/>
              <a:t>lorem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982400" y="3448800"/>
            <a:ext cx="3367377" cy="775934"/>
          </a:xfrm>
          <a:prstGeom prst="rect">
            <a:avLst/>
          </a:prstGeom>
        </p:spPr>
        <p:txBody>
          <a:bodyPr lIns="0"/>
          <a:lstStyle>
            <a:lvl1pPr marL="0" indent="0" algn="l">
              <a:lnSpc>
                <a:spcPct val="80000"/>
              </a:lnSpc>
              <a:buNone/>
              <a:defRPr sz="2000" b="0" i="0">
                <a:solidFill>
                  <a:schemeClr val="tx1"/>
                </a:solidFill>
                <a:latin typeface="Approach Light" pitchFamily="2" charset="0"/>
                <a:ea typeface="Source Sans Pro ExtraLight" charset="0"/>
                <a:cs typeface="Approach Light" pitchFamily="2" charset="0"/>
              </a:defRPr>
            </a:lvl1pPr>
          </a:lstStyle>
          <a:p>
            <a:pPr lvl="0"/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goes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2775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Brea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0473" y="503823"/>
            <a:ext cx="10491053" cy="6343809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>
          <a:xfrm>
            <a:off x="2611925" y="860952"/>
            <a:ext cx="6878223" cy="43770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546274" y="3636579"/>
            <a:ext cx="5099452" cy="848337"/>
          </a:xfrm>
          <a:prstGeom prst="rect">
            <a:avLst/>
          </a:prstGeom>
          <a:noFill/>
        </p:spPr>
        <p:txBody>
          <a:bodyPr wrap="square" lIns="288000" tIns="180000" rIns="288000" bIns="108000">
            <a:spAutoFit/>
          </a:bodyPr>
          <a:lstStyle>
            <a:lvl1pPr algn="ctr">
              <a:defRPr sz="4000" b="1" i="0" kern="0" spc="-120" baseline="0">
                <a:solidFill>
                  <a:srgbClr val="DB0032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Section break name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3381163" y="4457589"/>
            <a:ext cx="5404912" cy="61850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0" i="0">
                <a:solidFill>
                  <a:schemeClr val="tx1"/>
                </a:solidFill>
                <a:latin typeface="Approach Light" pitchFamily="2" charset="0"/>
                <a:ea typeface="Source Sans Pro ExtraLight" charset="0"/>
                <a:cs typeface="Approach Light" pitchFamily="2" charset="0"/>
              </a:defRPr>
            </a:lvl1pPr>
          </a:lstStyle>
          <a:p>
            <a:pPr lvl="0"/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goes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7173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hone Brigh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788696" y="2537758"/>
            <a:ext cx="5304044" cy="1513520"/>
          </a:xfrm>
          <a:prstGeom prst="rect">
            <a:avLst/>
          </a:prstGeom>
          <a:noFill/>
        </p:spPr>
        <p:txBody>
          <a:bodyPr wrap="none" lIns="0" tIns="180000" rIns="288000" bIns="108000">
            <a:spAutoFit/>
          </a:bodyPr>
          <a:lstStyle>
            <a:lvl1pPr algn="l">
              <a:defRPr sz="4400" b="1" i="0" kern="0" spc="-120" baseline="0">
                <a:solidFill>
                  <a:srgbClr val="DB0032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title goes here lorem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788696" y="4047366"/>
            <a:ext cx="5843002" cy="1093434"/>
          </a:xfrm>
          <a:prstGeom prst="rect">
            <a:avLst/>
          </a:prstGeom>
        </p:spPr>
        <p:txBody>
          <a:bodyPr lIns="0"/>
          <a:lstStyle>
            <a:lvl1pPr marL="0" indent="0" algn="l">
              <a:buNone/>
              <a:defRPr sz="2000" b="0" i="0">
                <a:solidFill>
                  <a:schemeClr val="tx1"/>
                </a:solidFill>
                <a:latin typeface="Approach Light" pitchFamily="2" charset="0"/>
                <a:ea typeface="Source Sans Pro ExtraLight" charset="0"/>
                <a:cs typeface="Approach Light" pitchFamily="2" charset="0"/>
              </a:defRPr>
            </a:lvl1pPr>
          </a:lstStyle>
          <a:p>
            <a:pPr lvl="0"/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goes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69912" y="525600"/>
            <a:ext cx="2827304" cy="5806800"/>
          </a:xfrm>
          <a:prstGeom prst="rect">
            <a:avLst/>
          </a:prstGeom>
        </p:spPr>
      </p:pic>
      <p:sp>
        <p:nvSpPr>
          <p:cNvPr id="21" name="Rectangle 20"/>
          <p:cNvSpPr/>
          <p:nvPr userDrawn="1"/>
        </p:nvSpPr>
        <p:spPr>
          <a:xfrm>
            <a:off x="1453373" y="1212959"/>
            <a:ext cx="2463428" cy="4367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833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hone Dar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69913" y="525600"/>
            <a:ext cx="2827302" cy="5806800"/>
          </a:xfrm>
          <a:prstGeom prst="rect">
            <a:avLst/>
          </a:prstGeom>
        </p:spPr>
      </p:pic>
      <p:sp>
        <p:nvSpPr>
          <p:cNvPr id="21" name="Rectangle 20"/>
          <p:cNvSpPr/>
          <p:nvPr userDrawn="1"/>
        </p:nvSpPr>
        <p:spPr>
          <a:xfrm>
            <a:off x="1453373" y="1212959"/>
            <a:ext cx="2463428" cy="4367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D629F626-281C-7B4F-A8E4-D8056CB8D5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8696" y="2537758"/>
            <a:ext cx="5304044" cy="1513520"/>
          </a:xfrm>
          <a:prstGeom prst="rect">
            <a:avLst/>
          </a:prstGeom>
          <a:noFill/>
        </p:spPr>
        <p:txBody>
          <a:bodyPr wrap="none" lIns="0" tIns="180000" rIns="288000" bIns="108000">
            <a:spAutoFit/>
          </a:bodyPr>
          <a:lstStyle>
            <a:lvl1pPr algn="l">
              <a:defRPr sz="4400" b="1" i="0" kern="0" spc="-120" baseline="0">
                <a:solidFill>
                  <a:srgbClr val="DB0032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title goes here lorem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13C8352F-DA5D-5148-8184-7586730603F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88696" y="4047366"/>
            <a:ext cx="5843002" cy="1093434"/>
          </a:xfrm>
          <a:prstGeom prst="rect">
            <a:avLst/>
          </a:prstGeom>
        </p:spPr>
        <p:txBody>
          <a:bodyPr lIns="0"/>
          <a:lstStyle>
            <a:lvl1pPr marL="0" indent="0" algn="l">
              <a:buNone/>
              <a:defRPr sz="2000" b="0" i="0">
                <a:solidFill>
                  <a:schemeClr val="tx1"/>
                </a:solidFill>
                <a:latin typeface="Approach Light" pitchFamily="2" charset="0"/>
                <a:ea typeface="Source Sans Pro ExtraLight" charset="0"/>
                <a:cs typeface="Approach Light" pitchFamily="2" charset="0"/>
              </a:defRPr>
            </a:lvl1pPr>
          </a:lstStyle>
          <a:p>
            <a:pPr lvl="0"/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goes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912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hone Skewed Brigh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867295" y="2520138"/>
            <a:ext cx="13926590" cy="439384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947651" y="1176623"/>
            <a:ext cx="10296700" cy="1509608"/>
          </a:xfrm>
          <a:prstGeom prst="rect">
            <a:avLst/>
          </a:prstGeom>
          <a:noFill/>
        </p:spPr>
        <p:txBody>
          <a:bodyPr wrap="square" lIns="0" tIns="180000" rIns="288000" bIns="108000">
            <a:spAutoFit/>
          </a:bodyPr>
          <a:lstStyle>
            <a:lvl1pPr algn="ctr">
              <a:defRPr sz="4400" b="1" i="0" kern="0" spc="-120" baseline="0">
                <a:solidFill>
                  <a:srgbClr val="DB0032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title goes here lorem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947651" y="2686231"/>
            <a:ext cx="10296698" cy="1093434"/>
          </a:xfrm>
          <a:prstGeom prst="rect">
            <a:avLst/>
          </a:prstGeom>
        </p:spPr>
        <p:txBody>
          <a:bodyPr lIns="0"/>
          <a:lstStyle>
            <a:lvl1pPr marL="0" indent="0" algn="ctr">
              <a:buNone/>
              <a:defRPr sz="2000" b="0" i="0">
                <a:solidFill>
                  <a:schemeClr val="tx1"/>
                </a:solidFill>
                <a:latin typeface="Approach Light" pitchFamily="2" charset="0"/>
                <a:ea typeface="Source Sans Pro ExtraLight" charset="0"/>
                <a:cs typeface="Approach Light" pitchFamily="2" charset="0"/>
              </a:defRPr>
            </a:lvl1pPr>
          </a:lstStyle>
          <a:p>
            <a:pPr lvl="0"/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goes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3994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hone Skewed Dar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867295" y="2690055"/>
            <a:ext cx="13926590" cy="4392678"/>
          </a:xfrm>
          <a:prstGeom prst="rect">
            <a:avLst/>
          </a:prstGeom>
        </p:spPr>
      </p:pic>
      <p:sp>
        <p:nvSpPr>
          <p:cNvPr id="17" name="Title 1">
            <a:extLst>
              <a:ext uri="{FF2B5EF4-FFF2-40B4-BE49-F238E27FC236}">
                <a16:creationId xmlns:a16="http://schemas.microsoft.com/office/drawing/2014/main" id="{102D93B9-4DEB-6645-B56E-BFAC0BAC59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47651" y="1176623"/>
            <a:ext cx="10296700" cy="1509608"/>
          </a:xfrm>
          <a:prstGeom prst="rect">
            <a:avLst/>
          </a:prstGeom>
          <a:noFill/>
        </p:spPr>
        <p:txBody>
          <a:bodyPr wrap="square" lIns="0" tIns="180000" rIns="288000" bIns="108000">
            <a:spAutoFit/>
          </a:bodyPr>
          <a:lstStyle>
            <a:lvl1pPr algn="ctr">
              <a:defRPr sz="4400" b="1" i="0" kern="0" spc="-120" baseline="0">
                <a:solidFill>
                  <a:srgbClr val="DB0032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title goes here lorem</a:t>
            </a:r>
          </a:p>
        </p:txBody>
      </p:sp>
      <p:sp>
        <p:nvSpPr>
          <p:cNvPr id="21" name="Text Placeholder 9">
            <a:extLst>
              <a:ext uri="{FF2B5EF4-FFF2-40B4-BE49-F238E27FC236}">
                <a16:creationId xmlns:a16="http://schemas.microsoft.com/office/drawing/2014/main" id="{6954AB05-1933-AD4D-88E8-3772169305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7651" y="2686231"/>
            <a:ext cx="10296698" cy="1093434"/>
          </a:xfrm>
          <a:prstGeom prst="rect">
            <a:avLst/>
          </a:prstGeom>
        </p:spPr>
        <p:txBody>
          <a:bodyPr lIns="0"/>
          <a:lstStyle>
            <a:lvl1pPr marL="0" indent="0" algn="ctr">
              <a:buNone/>
              <a:defRPr sz="2000" b="0" i="0">
                <a:solidFill>
                  <a:schemeClr val="tx1"/>
                </a:solidFill>
                <a:latin typeface="Approach Light" pitchFamily="2" charset="0"/>
                <a:ea typeface="Source Sans Pro ExtraLight" charset="0"/>
                <a:cs typeface="Approach Light" pitchFamily="2" charset="0"/>
              </a:defRPr>
            </a:lvl1pPr>
          </a:lstStyle>
          <a:p>
            <a:pPr lvl="0"/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goes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1955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IG Centered + Centered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339609" y="3687156"/>
            <a:ext cx="5512783" cy="904122"/>
          </a:xfrm>
          <a:prstGeom prst="rect">
            <a:avLst/>
          </a:prstGeom>
          <a:noFill/>
        </p:spPr>
        <p:txBody>
          <a:bodyPr wrap="none" lIns="288000" tIns="180000" rIns="288000" bIns="108000">
            <a:spAutoFit/>
          </a:bodyPr>
          <a:lstStyle>
            <a:lvl1pPr algn="ctr">
              <a:defRPr sz="4400" b="1" i="0" kern="0" spc="-120" baseline="0">
                <a:solidFill>
                  <a:srgbClr val="DB0032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Section break name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306776" y="4587366"/>
            <a:ext cx="9578448" cy="33813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0" i="0">
                <a:solidFill>
                  <a:schemeClr val="tx1"/>
                </a:solidFill>
                <a:latin typeface="Approach Light" pitchFamily="2" charset="0"/>
                <a:ea typeface="Source Sans Pro ExtraLight" charset="0"/>
                <a:cs typeface="Approach Light" pitchFamily="2" charset="0"/>
              </a:defRPr>
            </a:lvl1pPr>
          </a:lstStyle>
          <a:p>
            <a:pPr lvl="0"/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goes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0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IG Centere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394639" y="2634977"/>
            <a:ext cx="7402723" cy="1127132"/>
          </a:xfrm>
          <a:prstGeom prst="rect">
            <a:avLst/>
          </a:prstGeom>
          <a:noFill/>
        </p:spPr>
        <p:txBody>
          <a:bodyPr wrap="none" lIns="288000" tIns="180000" rIns="288000" bIns="108000">
            <a:spAutoFit/>
          </a:bodyPr>
          <a:lstStyle>
            <a:lvl1pPr algn="ctr">
              <a:defRPr sz="6000" b="1" i="0" kern="0" spc="-120" baseline="0">
                <a:solidFill>
                  <a:srgbClr val="DB0032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Section break name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306776" y="3756786"/>
            <a:ext cx="9578448" cy="33813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0" i="0">
                <a:solidFill>
                  <a:schemeClr val="tx1"/>
                </a:solidFill>
                <a:latin typeface="Approach Light" pitchFamily="2" charset="0"/>
                <a:ea typeface="Source Sans Pro ExtraLight" charset="0"/>
                <a:cs typeface="Approach Light" pitchFamily="2" charset="0"/>
              </a:defRPr>
            </a:lvl1pPr>
          </a:lstStyle>
          <a:p>
            <a:pPr lvl="0"/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goes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270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ig Boxe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781655" y="1508879"/>
            <a:ext cx="4704745" cy="904122"/>
          </a:xfrm>
          <a:prstGeom prst="rect">
            <a:avLst/>
          </a:prstGeom>
          <a:noFill/>
        </p:spPr>
        <p:txBody>
          <a:bodyPr wrap="square" lIns="0" tIns="180000" rIns="288000" bIns="108000">
            <a:spAutoFit/>
          </a:bodyPr>
          <a:lstStyle>
            <a:lvl1pPr algn="l">
              <a:defRPr sz="4400" b="1" i="0" kern="0" spc="-120" baseline="0">
                <a:solidFill>
                  <a:srgbClr val="DB0032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Title presentation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781655" y="2939287"/>
            <a:ext cx="4704745" cy="338138"/>
          </a:xfrm>
          <a:prstGeom prst="rect">
            <a:avLst/>
          </a:prstGeom>
        </p:spPr>
        <p:txBody>
          <a:bodyPr lIns="0"/>
          <a:lstStyle>
            <a:lvl1pPr marL="0" indent="0" algn="l">
              <a:buNone/>
              <a:defRPr sz="2000" b="0" i="0">
                <a:solidFill>
                  <a:schemeClr val="tx1"/>
                </a:solidFill>
                <a:latin typeface="Approach Light" pitchFamily="2" charset="0"/>
                <a:ea typeface="Source Sans Pro ExtraLight" charset="0"/>
                <a:cs typeface="Approach Light" pitchFamily="2" charset="0"/>
              </a:defRPr>
            </a:lvl1pPr>
          </a:lstStyle>
          <a:p>
            <a:pPr lvl="0"/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goes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052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ig Half Righ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503614" y="2048607"/>
            <a:ext cx="5256053" cy="1952806"/>
          </a:xfrm>
          <a:prstGeom prst="rect">
            <a:avLst/>
          </a:prstGeom>
          <a:noFill/>
        </p:spPr>
        <p:txBody>
          <a:bodyPr wrap="square" lIns="0" tIns="180000" rIns="288000" bIns="108000">
            <a:spAutoFit/>
          </a:bodyPr>
          <a:lstStyle>
            <a:lvl1pPr algn="l">
              <a:defRPr sz="6000" b="1" i="0" kern="0" spc="-120" baseline="0">
                <a:solidFill>
                  <a:srgbClr val="DB0032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Section break name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503614" y="3883506"/>
            <a:ext cx="5256054" cy="338138"/>
          </a:xfrm>
          <a:prstGeom prst="rect">
            <a:avLst/>
          </a:prstGeom>
        </p:spPr>
        <p:txBody>
          <a:bodyPr lIns="72000"/>
          <a:lstStyle>
            <a:lvl1pPr marL="0" indent="0" algn="l">
              <a:buNone/>
              <a:defRPr sz="2000" b="0" i="0">
                <a:solidFill>
                  <a:schemeClr val="tx1"/>
                </a:solidFill>
                <a:latin typeface="Approach Light" pitchFamily="2" charset="0"/>
                <a:ea typeface="Source Sans Pro ExtraLight" charset="0"/>
                <a:cs typeface="Approach Light" pitchFamily="2" charset="0"/>
              </a:defRPr>
            </a:lvl1pPr>
          </a:lstStyle>
          <a:p>
            <a:pPr lvl="0"/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goes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1229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Subtitle"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2141" y="232102"/>
            <a:ext cx="9797859" cy="431020"/>
          </a:xfrm>
          <a:prstGeom prst="rect">
            <a:avLst/>
          </a:prstGeom>
        </p:spPr>
        <p:txBody>
          <a:bodyPr/>
          <a:lstStyle>
            <a:lvl1pPr algn="l">
              <a:defRPr sz="2400" b="1" i="0" kern="0" spc="-50" baseline="0">
                <a:solidFill>
                  <a:schemeClr val="tx1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62141" y="639587"/>
            <a:ext cx="9797859" cy="3381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b="0" i="0">
                <a:solidFill>
                  <a:schemeClr val="tx1"/>
                </a:solidFill>
                <a:latin typeface="Approach Light" pitchFamily="2" charset="0"/>
                <a:ea typeface="Source Sans Pro ExtraLight" charset="0"/>
                <a:cs typeface="Approach Light" pitchFamily="2" charset="0"/>
              </a:defRPr>
            </a:lvl1pPr>
          </a:lstStyle>
          <a:p>
            <a:pPr lvl="0"/>
            <a:r>
              <a:rPr lang="de-DE" dirty="0" err="1"/>
              <a:t>Subtitle</a:t>
            </a:r>
            <a:r>
              <a:rPr lang="de-DE" dirty="0"/>
              <a:t> Goes </a:t>
            </a:r>
            <a:r>
              <a:rPr lang="de-DE" dirty="0" err="1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284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Half Le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 userDrawn="1"/>
        </p:nvCxnSpPr>
        <p:spPr>
          <a:xfrm flipH="1">
            <a:off x="3931920" y="4493623"/>
            <a:ext cx="162272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1058400" y="2582005"/>
            <a:ext cx="4496248" cy="1509608"/>
          </a:xfrm>
          <a:prstGeom prst="rect">
            <a:avLst/>
          </a:prstGeom>
          <a:noFill/>
        </p:spPr>
        <p:txBody>
          <a:bodyPr wrap="square" lIns="0" tIns="180000" rIns="0" bIns="108000">
            <a:spAutoFit/>
          </a:bodyPr>
          <a:lstStyle>
            <a:lvl1pPr algn="r">
              <a:defRPr sz="4400" b="1" i="0" kern="0" spc="-120" baseline="0">
                <a:solidFill>
                  <a:srgbClr val="DB0032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Section break name</a:t>
            </a:r>
          </a:p>
        </p:txBody>
      </p:sp>
      <p:sp>
        <p:nvSpPr>
          <p:cNvPr id="1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058399" y="2224523"/>
            <a:ext cx="4496249" cy="338138"/>
          </a:xfrm>
          <a:prstGeom prst="rect">
            <a:avLst/>
          </a:prstGeom>
        </p:spPr>
        <p:txBody>
          <a:bodyPr lIns="72000" rIns="0"/>
          <a:lstStyle>
            <a:lvl1pPr marL="0" indent="0" algn="r">
              <a:buNone/>
              <a:defRPr sz="2000" b="0" i="0">
                <a:solidFill>
                  <a:schemeClr val="tx1"/>
                </a:solidFill>
                <a:latin typeface="Approach Light" pitchFamily="2" charset="0"/>
                <a:ea typeface="Source Sans Pro ExtraLight" charset="0"/>
                <a:cs typeface="Approach Light" pitchFamily="2" charset="0"/>
              </a:defRPr>
            </a:lvl1pPr>
          </a:lstStyle>
          <a:p>
            <a:pPr lvl="0"/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goes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4" hasCustomPrompt="1"/>
          </p:nvPr>
        </p:nvSpPr>
        <p:spPr>
          <a:xfrm>
            <a:off x="3931920" y="4830763"/>
            <a:ext cx="1622742" cy="343235"/>
          </a:xfrm>
          <a:prstGeom prst="rect">
            <a:avLst/>
          </a:prstGeom>
        </p:spPr>
        <p:txBody>
          <a:bodyPr wrap="square" lIns="0" rIns="0">
            <a:spAutoFit/>
          </a:bodyPr>
          <a:lstStyle>
            <a:lvl1pPr marL="0" indent="0" algn="r">
              <a:buNone/>
              <a:defRPr sz="1800" b="0" i="0" baseline="0">
                <a:latin typeface="Approach Light" pitchFamily="2" charset="0"/>
                <a:ea typeface="Source Sans Pro Light" charset="0"/>
                <a:cs typeface="Approach Light" pitchFamily="2" charset="0"/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Date goes here</a:t>
            </a:r>
          </a:p>
        </p:txBody>
      </p:sp>
    </p:spTree>
    <p:extLst>
      <p:ext uri="{BB962C8B-B14F-4D97-AF65-F5344CB8AC3E}">
        <p14:creationId xmlns:p14="http://schemas.microsoft.com/office/powerpoint/2010/main" val="9999576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Half Left Dia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1058400" y="2924511"/>
            <a:ext cx="4496248" cy="1509608"/>
          </a:xfrm>
          <a:prstGeom prst="rect">
            <a:avLst/>
          </a:prstGeom>
          <a:noFill/>
        </p:spPr>
        <p:txBody>
          <a:bodyPr wrap="square" lIns="0" tIns="180000" rIns="0" bIns="108000">
            <a:spAutoFit/>
          </a:bodyPr>
          <a:lstStyle>
            <a:lvl1pPr algn="l">
              <a:defRPr sz="4400" b="1" i="0" kern="0" spc="-120" baseline="0">
                <a:solidFill>
                  <a:srgbClr val="DB0032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Section break name</a:t>
            </a:r>
          </a:p>
        </p:txBody>
      </p:sp>
      <p:sp>
        <p:nvSpPr>
          <p:cNvPr id="1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058399" y="2567029"/>
            <a:ext cx="4496249" cy="338138"/>
          </a:xfrm>
          <a:prstGeom prst="rect">
            <a:avLst/>
          </a:prstGeom>
        </p:spPr>
        <p:txBody>
          <a:bodyPr lIns="0" rIns="0"/>
          <a:lstStyle>
            <a:lvl1pPr marL="0" indent="0" algn="l">
              <a:buNone/>
              <a:defRPr sz="2000" b="0" i="0">
                <a:solidFill>
                  <a:schemeClr val="tx1"/>
                </a:solidFill>
                <a:latin typeface="Approach Light" pitchFamily="2" charset="0"/>
                <a:ea typeface="Source Sans Pro ExtraLight" charset="0"/>
                <a:cs typeface="Approach Light" pitchFamily="2" charset="0"/>
              </a:defRPr>
            </a:lvl1pPr>
          </a:lstStyle>
          <a:p>
            <a:pPr lvl="0"/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goes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4" hasCustomPrompt="1"/>
          </p:nvPr>
        </p:nvSpPr>
        <p:spPr>
          <a:xfrm>
            <a:off x="1058399" y="5221864"/>
            <a:ext cx="1622742" cy="343235"/>
          </a:xfrm>
          <a:prstGeom prst="rect">
            <a:avLst/>
          </a:prstGeom>
        </p:spPr>
        <p:txBody>
          <a:bodyPr wrap="square" lIns="0" rIns="0">
            <a:spAutoFit/>
          </a:bodyPr>
          <a:lstStyle>
            <a:lvl1pPr marL="0" indent="0" algn="l">
              <a:buFontTx/>
              <a:buNone/>
              <a:defRPr sz="1800" b="0" i="0" baseline="0">
                <a:latin typeface="Approach Light" pitchFamily="2" charset="0"/>
                <a:ea typeface="Source Sans Pro Light" charset="0"/>
                <a:cs typeface="Approach Light" pitchFamily="2" charset="0"/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Date goes here</a:t>
            </a:r>
          </a:p>
        </p:txBody>
      </p:sp>
      <p:cxnSp>
        <p:nvCxnSpPr>
          <p:cNvPr id="57" name="Straight Connector 56"/>
          <p:cNvCxnSpPr/>
          <p:nvPr userDrawn="1"/>
        </p:nvCxnSpPr>
        <p:spPr>
          <a:xfrm flipH="1">
            <a:off x="1063867" y="4827991"/>
            <a:ext cx="162272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4827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19937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ection Brea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339609" y="3557556"/>
            <a:ext cx="5512783" cy="904122"/>
          </a:xfrm>
          <a:prstGeom prst="rect">
            <a:avLst/>
          </a:prstGeom>
          <a:noFill/>
        </p:spPr>
        <p:txBody>
          <a:bodyPr wrap="none" lIns="288000" tIns="180000" rIns="288000" bIns="108000">
            <a:spAutoFit/>
          </a:bodyPr>
          <a:lstStyle>
            <a:lvl1pPr algn="ctr">
              <a:defRPr sz="4400" b="1" i="0" kern="0" spc="-120" baseline="0">
                <a:solidFill>
                  <a:srgbClr val="DB0032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Section break name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306776" y="4378566"/>
            <a:ext cx="9578448" cy="33813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0" i="0">
                <a:solidFill>
                  <a:schemeClr val="tx1"/>
                </a:solidFill>
                <a:latin typeface="Approach Light" pitchFamily="2" charset="0"/>
                <a:ea typeface="Source Sans Pro ExtraLight" charset="0"/>
                <a:cs typeface="Approach Light" pitchFamily="2" charset="0"/>
              </a:defRPr>
            </a:lvl1pPr>
          </a:lstStyle>
          <a:p>
            <a:pPr lvl="0"/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goes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3255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BIG Centere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394639" y="2634977"/>
            <a:ext cx="7402723" cy="1127132"/>
          </a:xfrm>
          <a:prstGeom prst="rect">
            <a:avLst/>
          </a:prstGeom>
          <a:noFill/>
        </p:spPr>
        <p:txBody>
          <a:bodyPr wrap="none" lIns="288000" tIns="180000" rIns="288000" bIns="108000">
            <a:spAutoFit/>
          </a:bodyPr>
          <a:lstStyle>
            <a:lvl1pPr algn="ctr">
              <a:defRPr sz="6000" b="1" i="0" kern="0" spc="-120" baseline="0">
                <a:solidFill>
                  <a:srgbClr val="DB0032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Section break name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306776" y="3756786"/>
            <a:ext cx="9578448" cy="33813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0" i="0">
                <a:solidFill>
                  <a:schemeClr val="tx1"/>
                </a:solidFill>
                <a:latin typeface="Approach Light" pitchFamily="2" charset="0"/>
                <a:ea typeface="Source Sans Pro ExtraLight" charset="0"/>
                <a:cs typeface="Approach Light" pitchFamily="2" charset="0"/>
              </a:defRPr>
            </a:lvl1pPr>
          </a:lstStyle>
          <a:p>
            <a:pPr lvl="0"/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goes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5528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Big Half Righ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503614" y="2048607"/>
            <a:ext cx="5256053" cy="1952806"/>
          </a:xfrm>
          <a:prstGeom prst="rect">
            <a:avLst/>
          </a:prstGeom>
          <a:noFill/>
        </p:spPr>
        <p:txBody>
          <a:bodyPr wrap="square" lIns="0" tIns="180000" rIns="288000" bIns="108000">
            <a:spAutoFit/>
          </a:bodyPr>
          <a:lstStyle>
            <a:lvl1pPr algn="l">
              <a:defRPr sz="6000" b="1" i="0" kern="0" spc="-120" baseline="0">
                <a:solidFill>
                  <a:srgbClr val="DB0032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Section break name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503614" y="3883506"/>
            <a:ext cx="5256054" cy="338138"/>
          </a:xfrm>
          <a:prstGeom prst="rect">
            <a:avLst/>
          </a:prstGeom>
        </p:spPr>
        <p:txBody>
          <a:bodyPr lIns="72000"/>
          <a:lstStyle>
            <a:lvl1pPr marL="0" indent="0" algn="l">
              <a:buNone/>
              <a:defRPr sz="2000" b="0" i="0">
                <a:solidFill>
                  <a:schemeClr val="tx1"/>
                </a:solidFill>
                <a:latin typeface="Approach Light" pitchFamily="2" charset="0"/>
                <a:ea typeface="Source Sans Pro ExtraLight" charset="0"/>
                <a:cs typeface="Approach Light" pitchFamily="2" charset="0"/>
              </a:defRPr>
            </a:lvl1pPr>
          </a:lstStyle>
          <a:p>
            <a:pPr lvl="0"/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goes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3943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Big Boxe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781655" y="1508879"/>
            <a:ext cx="4704745" cy="904122"/>
          </a:xfrm>
          <a:prstGeom prst="rect">
            <a:avLst/>
          </a:prstGeom>
          <a:noFill/>
        </p:spPr>
        <p:txBody>
          <a:bodyPr wrap="square" lIns="0" tIns="180000" rIns="288000" bIns="108000">
            <a:spAutoFit/>
          </a:bodyPr>
          <a:lstStyle>
            <a:lvl1pPr algn="l">
              <a:defRPr sz="4400" b="1" i="0" kern="0" spc="-120" baseline="0">
                <a:solidFill>
                  <a:srgbClr val="DB0032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Title presentation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781655" y="2939287"/>
            <a:ext cx="4704745" cy="338138"/>
          </a:xfrm>
          <a:prstGeom prst="rect">
            <a:avLst/>
          </a:prstGeom>
        </p:spPr>
        <p:txBody>
          <a:bodyPr lIns="0"/>
          <a:lstStyle>
            <a:lvl1pPr marL="0" indent="0" algn="l">
              <a:buNone/>
              <a:defRPr sz="2000" b="0" i="0">
                <a:solidFill>
                  <a:schemeClr val="tx1"/>
                </a:solidFill>
                <a:latin typeface="Approach Light" pitchFamily="2" charset="0"/>
                <a:ea typeface="Source Sans Pro ExtraLight" charset="0"/>
                <a:cs typeface="Approach Light" pitchFamily="2" charset="0"/>
              </a:defRPr>
            </a:lvl1pPr>
          </a:lstStyle>
          <a:p>
            <a:pPr lvl="0"/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goes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5729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Half Le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 userDrawn="1"/>
        </p:nvCxnSpPr>
        <p:spPr>
          <a:xfrm flipH="1">
            <a:off x="3931920" y="4493623"/>
            <a:ext cx="162272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1058400" y="2582005"/>
            <a:ext cx="4496248" cy="1509608"/>
          </a:xfrm>
          <a:prstGeom prst="rect">
            <a:avLst/>
          </a:prstGeom>
          <a:noFill/>
        </p:spPr>
        <p:txBody>
          <a:bodyPr wrap="square" lIns="0" tIns="180000" rIns="0" bIns="108000">
            <a:spAutoFit/>
          </a:bodyPr>
          <a:lstStyle>
            <a:lvl1pPr algn="r">
              <a:defRPr sz="4400" b="1" i="0" kern="0" spc="-120" baseline="0">
                <a:solidFill>
                  <a:srgbClr val="DB0032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Section break name</a:t>
            </a:r>
          </a:p>
        </p:txBody>
      </p:sp>
      <p:sp>
        <p:nvSpPr>
          <p:cNvPr id="1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058399" y="2224523"/>
            <a:ext cx="4496249" cy="338138"/>
          </a:xfrm>
          <a:prstGeom prst="rect">
            <a:avLst/>
          </a:prstGeom>
        </p:spPr>
        <p:txBody>
          <a:bodyPr lIns="72000" rIns="0"/>
          <a:lstStyle>
            <a:lvl1pPr marL="0" indent="0" algn="r">
              <a:buNone/>
              <a:defRPr sz="2000" b="0" i="0">
                <a:solidFill>
                  <a:schemeClr val="tx1"/>
                </a:solidFill>
                <a:latin typeface="Approach Light" pitchFamily="2" charset="0"/>
                <a:ea typeface="Source Sans Pro ExtraLight" charset="0"/>
                <a:cs typeface="Approach Light" pitchFamily="2" charset="0"/>
              </a:defRPr>
            </a:lvl1pPr>
          </a:lstStyle>
          <a:p>
            <a:pPr lvl="0"/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goes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4" hasCustomPrompt="1"/>
          </p:nvPr>
        </p:nvSpPr>
        <p:spPr>
          <a:xfrm>
            <a:off x="3931920" y="4830763"/>
            <a:ext cx="1622742" cy="343235"/>
          </a:xfrm>
          <a:prstGeom prst="rect">
            <a:avLst/>
          </a:prstGeom>
        </p:spPr>
        <p:txBody>
          <a:bodyPr wrap="square" lIns="0" rIns="0">
            <a:spAutoFit/>
          </a:bodyPr>
          <a:lstStyle>
            <a:lvl1pPr marL="0" indent="0" algn="r">
              <a:buNone/>
              <a:defRPr sz="1800" b="0" i="0" baseline="0">
                <a:latin typeface="Approach Light" pitchFamily="2" charset="0"/>
                <a:ea typeface="Source Sans Pro Light" charset="0"/>
                <a:cs typeface="Approach Light" pitchFamily="2" charset="0"/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Date goes here</a:t>
            </a:r>
          </a:p>
        </p:txBody>
      </p:sp>
    </p:spTree>
    <p:extLst>
      <p:ext uri="{BB962C8B-B14F-4D97-AF65-F5344CB8AC3E}">
        <p14:creationId xmlns:p14="http://schemas.microsoft.com/office/powerpoint/2010/main" val="37823903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Half Left Dia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1058400" y="2924511"/>
            <a:ext cx="4496248" cy="1509608"/>
          </a:xfrm>
          <a:prstGeom prst="rect">
            <a:avLst/>
          </a:prstGeom>
          <a:noFill/>
        </p:spPr>
        <p:txBody>
          <a:bodyPr wrap="square" lIns="0" tIns="180000" rIns="0" bIns="108000">
            <a:spAutoFit/>
          </a:bodyPr>
          <a:lstStyle>
            <a:lvl1pPr algn="l">
              <a:defRPr sz="4400" b="1" i="0" kern="0" spc="-120" baseline="0">
                <a:solidFill>
                  <a:srgbClr val="DB0032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Section break name</a:t>
            </a:r>
          </a:p>
        </p:txBody>
      </p:sp>
      <p:sp>
        <p:nvSpPr>
          <p:cNvPr id="1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058399" y="2567029"/>
            <a:ext cx="4496249" cy="338138"/>
          </a:xfrm>
          <a:prstGeom prst="rect">
            <a:avLst/>
          </a:prstGeom>
        </p:spPr>
        <p:txBody>
          <a:bodyPr lIns="0" rIns="0"/>
          <a:lstStyle>
            <a:lvl1pPr marL="0" indent="0" algn="l">
              <a:buNone/>
              <a:defRPr sz="2000" b="0" i="0">
                <a:solidFill>
                  <a:schemeClr val="tx1"/>
                </a:solidFill>
                <a:latin typeface="Approach Light" pitchFamily="2" charset="0"/>
                <a:ea typeface="Source Sans Pro ExtraLight" charset="0"/>
                <a:cs typeface="Approach Light" pitchFamily="2" charset="0"/>
              </a:defRPr>
            </a:lvl1pPr>
          </a:lstStyle>
          <a:p>
            <a:pPr lvl="0"/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goes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4" hasCustomPrompt="1"/>
          </p:nvPr>
        </p:nvSpPr>
        <p:spPr>
          <a:xfrm>
            <a:off x="1058399" y="5221864"/>
            <a:ext cx="1622742" cy="343235"/>
          </a:xfrm>
          <a:prstGeom prst="rect">
            <a:avLst/>
          </a:prstGeom>
        </p:spPr>
        <p:txBody>
          <a:bodyPr wrap="square" lIns="0" rIns="0">
            <a:spAutoFit/>
          </a:bodyPr>
          <a:lstStyle>
            <a:lvl1pPr marL="0" indent="0" algn="l">
              <a:buFontTx/>
              <a:buNone/>
              <a:defRPr sz="1800" b="0" i="0" baseline="0">
                <a:latin typeface="Approach Light" pitchFamily="2" charset="0"/>
                <a:ea typeface="Source Sans Pro Light" charset="0"/>
                <a:cs typeface="Approach Light" pitchFamily="2" charset="0"/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Date goes here</a:t>
            </a:r>
          </a:p>
        </p:txBody>
      </p:sp>
      <p:cxnSp>
        <p:nvCxnSpPr>
          <p:cNvPr id="57" name="Straight Connector 56"/>
          <p:cNvCxnSpPr/>
          <p:nvPr userDrawn="1"/>
        </p:nvCxnSpPr>
        <p:spPr>
          <a:xfrm flipH="1">
            <a:off x="1063867" y="4827991"/>
            <a:ext cx="162272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14462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BIG Centered + Centered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339609" y="3687156"/>
            <a:ext cx="5512783" cy="904122"/>
          </a:xfrm>
          <a:prstGeom prst="rect">
            <a:avLst/>
          </a:prstGeom>
          <a:noFill/>
        </p:spPr>
        <p:txBody>
          <a:bodyPr wrap="none" lIns="288000" tIns="180000" rIns="288000" bIns="108000">
            <a:spAutoFit/>
          </a:bodyPr>
          <a:lstStyle>
            <a:lvl1pPr algn="ctr">
              <a:defRPr sz="4400" b="1" i="0" kern="0" spc="-120" baseline="0">
                <a:solidFill>
                  <a:srgbClr val="DB0032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Section break name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306776" y="4587366"/>
            <a:ext cx="9578448" cy="33813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0" i="0">
                <a:solidFill>
                  <a:schemeClr val="tx1"/>
                </a:solidFill>
                <a:latin typeface="Approach Light" pitchFamily="2" charset="0"/>
                <a:ea typeface="Source Sans Pro ExtraLight" charset="0"/>
                <a:cs typeface="Approach Light" pitchFamily="2" charset="0"/>
              </a:defRPr>
            </a:lvl1pPr>
          </a:lstStyle>
          <a:p>
            <a:pPr lvl="0"/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goes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1615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2141" y="354022"/>
            <a:ext cx="9797859" cy="431020"/>
          </a:xfrm>
          <a:prstGeom prst="rect">
            <a:avLst/>
          </a:prstGeom>
        </p:spPr>
        <p:txBody>
          <a:bodyPr/>
          <a:lstStyle>
            <a:lvl1pPr algn="l">
              <a:defRPr sz="2400" b="1" i="0" kern="0" spc="-50" baseline="0">
                <a:solidFill>
                  <a:schemeClr val="tx1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179535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22612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Subtitle">
    <p:bg>
      <p:bgPr>
        <a:solidFill>
          <a:srgbClr val="DB00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2141" y="232102"/>
            <a:ext cx="9797859" cy="431020"/>
          </a:xfrm>
          <a:prstGeom prst="rect">
            <a:avLst/>
          </a:prstGeom>
        </p:spPr>
        <p:txBody>
          <a:bodyPr/>
          <a:lstStyle>
            <a:lvl1pPr algn="l">
              <a:defRPr sz="2400" b="1" i="0" kern="0" spc="-50" baseline="0">
                <a:solidFill>
                  <a:schemeClr val="tx1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62141" y="639587"/>
            <a:ext cx="9797859" cy="3381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b="0" i="0">
                <a:solidFill>
                  <a:schemeClr val="tx1"/>
                </a:solidFill>
                <a:latin typeface="Approach Light" pitchFamily="2" charset="0"/>
                <a:ea typeface="Source Sans Pro ExtraLight" charset="0"/>
                <a:cs typeface="Approach Light" pitchFamily="2" charset="0"/>
              </a:defRPr>
            </a:lvl1pPr>
          </a:lstStyle>
          <a:p>
            <a:pPr lvl="0"/>
            <a:r>
              <a:rPr lang="de-DE" dirty="0" err="1"/>
              <a:t>Subtitle</a:t>
            </a:r>
            <a:r>
              <a:rPr lang="de-DE" dirty="0"/>
              <a:t> Goes </a:t>
            </a:r>
            <a:r>
              <a:rPr lang="de-DE" dirty="0" err="1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7932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rgbClr val="DB00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2141" y="354022"/>
            <a:ext cx="9797859" cy="431020"/>
          </a:xfrm>
          <a:prstGeom prst="rect">
            <a:avLst/>
          </a:prstGeom>
        </p:spPr>
        <p:txBody>
          <a:bodyPr/>
          <a:lstStyle>
            <a:lvl1pPr algn="l">
              <a:defRPr sz="2400" b="1" i="0" kern="0" spc="-50" baseline="0">
                <a:solidFill>
                  <a:schemeClr val="tx1"/>
                </a:solidFill>
                <a:latin typeface="Approach Bold" pitchFamily="50" charset="0"/>
                <a:ea typeface="Approach Bold" pitchFamily="50" charset="0"/>
                <a:cs typeface="Approach Bold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844933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rgbClr val="DB00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25508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18" Type="http://schemas.openxmlformats.org/officeDocument/2006/relationships/slideLayout" Target="../slideLayouts/slideLayout27.xml"/><Relationship Id="rId26" Type="http://schemas.openxmlformats.org/officeDocument/2006/relationships/slideLayout" Target="../slideLayouts/slideLayout35.xml"/><Relationship Id="rId39" Type="http://schemas.openxmlformats.org/officeDocument/2006/relationships/slideLayout" Target="../slideLayouts/slideLayout48.xml"/><Relationship Id="rId3" Type="http://schemas.openxmlformats.org/officeDocument/2006/relationships/slideLayout" Target="../slideLayouts/slideLayout12.xml"/><Relationship Id="rId21" Type="http://schemas.openxmlformats.org/officeDocument/2006/relationships/slideLayout" Target="../slideLayouts/slideLayout30.xml"/><Relationship Id="rId34" Type="http://schemas.openxmlformats.org/officeDocument/2006/relationships/slideLayout" Target="../slideLayouts/slideLayout43.xml"/><Relationship Id="rId42" Type="http://schemas.openxmlformats.org/officeDocument/2006/relationships/image" Target="../media/image2.png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17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34.xml"/><Relationship Id="rId33" Type="http://schemas.openxmlformats.org/officeDocument/2006/relationships/slideLayout" Target="../slideLayouts/slideLayout42.xml"/><Relationship Id="rId38" Type="http://schemas.openxmlformats.org/officeDocument/2006/relationships/slideLayout" Target="../slideLayouts/slideLayout47.xml"/><Relationship Id="rId2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25.xml"/><Relationship Id="rId20" Type="http://schemas.openxmlformats.org/officeDocument/2006/relationships/slideLayout" Target="../slideLayouts/slideLayout29.xml"/><Relationship Id="rId29" Type="http://schemas.openxmlformats.org/officeDocument/2006/relationships/slideLayout" Target="../slideLayouts/slideLayout38.xml"/><Relationship Id="rId41" Type="http://schemas.openxmlformats.org/officeDocument/2006/relationships/theme" Target="../theme/theme4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24" Type="http://schemas.openxmlformats.org/officeDocument/2006/relationships/slideLayout" Target="../slideLayouts/slideLayout33.xml"/><Relationship Id="rId32" Type="http://schemas.openxmlformats.org/officeDocument/2006/relationships/slideLayout" Target="../slideLayouts/slideLayout41.xml"/><Relationship Id="rId37" Type="http://schemas.openxmlformats.org/officeDocument/2006/relationships/slideLayout" Target="../slideLayouts/slideLayout46.xml"/><Relationship Id="rId40" Type="http://schemas.openxmlformats.org/officeDocument/2006/relationships/slideLayout" Target="../slideLayouts/slideLayout49.xml"/><Relationship Id="rId5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32.xml"/><Relationship Id="rId28" Type="http://schemas.openxmlformats.org/officeDocument/2006/relationships/slideLayout" Target="../slideLayouts/slideLayout37.xml"/><Relationship Id="rId36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19.xml"/><Relationship Id="rId19" Type="http://schemas.openxmlformats.org/officeDocument/2006/relationships/slideLayout" Target="../slideLayouts/slideLayout28.xml"/><Relationship Id="rId31" Type="http://schemas.openxmlformats.org/officeDocument/2006/relationships/slideLayout" Target="../slideLayouts/slideLayout40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Relationship Id="rId22" Type="http://schemas.openxmlformats.org/officeDocument/2006/relationships/slideLayout" Target="../slideLayouts/slideLayout31.xml"/><Relationship Id="rId27" Type="http://schemas.openxmlformats.org/officeDocument/2006/relationships/slideLayout" Target="../slideLayouts/slideLayout36.xml"/><Relationship Id="rId30" Type="http://schemas.openxmlformats.org/officeDocument/2006/relationships/slideLayout" Target="../slideLayouts/slideLayout39.xml"/><Relationship Id="rId35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6C2B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33D58547-DAC9-4944-B1AE-C2442442232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561689" y="6144867"/>
            <a:ext cx="2208364" cy="408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847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2" r:id="rId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3BDD3B84-8850-4246-8D81-C4E93DEDEE92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561689" y="6144867"/>
            <a:ext cx="2208364" cy="408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936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B00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1BFBACBD-9B1A-474C-9D16-4FDDC4074001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561689" y="6144867"/>
            <a:ext cx="2208364" cy="408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326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4A87AD15-F111-6747-BF0E-5D352EED2E97}"/>
              </a:ext>
            </a:extLst>
          </p:cNvPr>
          <p:cNvPicPr>
            <a:picLocks noChangeAspect="1"/>
          </p:cNvPicPr>
          <p:nvPr userDrawn="1"/>
        </p:nvPicPr>
        <p:blipFill>
          <a:blip r:embed="rId42"/>
          <a:stretch>
            <a:fillRect/>
          </a:stretch>
        </p:blipFill>
        <p:spPr>
          <a:xfrm>
            <a:off x="9561689" y="6135662"/>
            <a:ext cx="2253519" cy="414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368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72" r:id="rId2"/>
    <p:sldLayoutId id="2147483666" r:id="rId3"/>
    <p:sldLayoutId id="2147483670" r:id="rId4"/>
    <p:sldLayoutId id="2147483667" r:id="rId5"/>
    <p:sldLayoutId id="2147483673" r:id="rId6"/>
    <p:sldLayoutId id="2147483669" r:id="rId7"/>
    <p:sldLayoutId id="2147483703" r:id="rId8"/>
    <p:sldLayoutId id="2147483701" r:id="rId9"/>
    <p:sldLayoutId id="2147483687" r:id="rId10"/>
    <p:sldLayoutId id="2147483668" r:id="rId11"/>
    <p:sldLayoutId id="2147483696" r:id="rId12"/>
    <p:sldLayoutId id="2147483705" r:id="rId13"/>
    <p:sldLayoutId id="2147483702" r:id="rId14"/>
    <p:sldLayoutId id="2147483698" r:id="rId15"/>
    <p:sldLayoutId id="2147483704" r:id="rId16"/>
    <p:sldLayoutId id="2147483697" r:id="rId17"/>
    <p:sldLayoutId id="2147483700" r:id="rId18"/>
    <p:sldLayoutId id="2147483699" r:id="rId19"/>
    <p:sldLayoutId id="2147483674" r:id="rId20"/>
    <p:sldLayoutId id="2147483680" r:id="rId21"/>
    <p:sldLayoutId id="2147483677" r:id="rId22"/>
    <p:sldLayoutId id="2147483678" r:id="rId23"/>
    <p:sldLayoutId id="2147483679" r:id="rId24"/>
    <p:sldLayoutId id="2147483685" r:id="rId25"/>
    <p:sldLayoutId id="2147483686" r:id="rId26"/>
    <p:sldLayoutId id="2147483676" r:id="rId27"/>
    <p:sldLayoutId id="2147483675" r:id="rId28"/>
    <p:sldLayoutId id="2147483682" r:id="rId29"/>
    <p:sldLayoutId id="2147483681" r:id="rId30"/>
    <p:sldLayoutId id="2147483683" r:id="rId31"/>
    <p:sldLayoutId id="2147483684" r:id="rId32"/>
    <p:sldLayoutId id="2147483665" r:id="rId33"/>
    <p:sldLayoutId id="2147483841" r:id="rId34"/>
    <p:sldLayoutId id="2147483842" r:id="rId35"/>
    <p:sldLayoutId id="2147483843" r:id="rId36"/>
    <p:sldLayoutId id="2147483844" r:id="rId37"/>
    <p:sldLayoutId id="2147483845" r:id="rId38"/>
    <p:sldLayoutId id="2147483846" r:id="rId39"/>
    <p:sldLayoutId id="2147483847" r:id="rId4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1520" y="3906106"/>
            <a:ext cx="56692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b="1" dirty="0">
              <a:latin typeface="Approach SemiBold" pitchFamily="50" charset="0"/>
              <a:ea typeface="Source Sans Pro" charset="0"/>
              <a:cs typeface="Source Sans Pro" charset="0"/>
            </a:endParaRP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06AD9991-7195-8D40-9457-7F0D3DEBA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1714670"/>
            <a:ext cx="5669278" cy="3240788"/>
          </a:xfrm>
        </p:spPr>
        <p:txBody>
          <a:bodyPr/>
          <a:lstStyle/>
          <a:p>
            <a:pPr algn="ctr"/>
            <a:r>
              <a:rPr lang="en-US" dirty="0" err="1"/>
              <a:t>Uso</a:t>
            </a:r>
            <a:r>
              <a:rPr lang="en-US" dirty="0"/>
              <a:t> de las bases Acofarma </a:t>
            </a:r>
            <a:r>
              <a:rPr lang="en-US" dirty="0" err="1"/>
              <a:t>en</a:t>
            </a:r>
            <a:r>
              <a:rPr lang="en-US" dirty="0"/>
              <a:t> la formulación de </a:t>
            </a:r>
            <a:r>
              <a:rPr lang="en-US" dirty="0" err="1"/>
              <a:t>preparados</a:t>
            </a:r>
            <a:r>
              <a:rPr lang="en-US" dirty="0"/>
              <a:t> </a:t>
            </a:r>
            <a:r>
              <a:rPr lang="en-US" dirty="0" err="1"/>
              <a:t>semisólidos</a:t>
            </a:r>
            <a:endParaRPr lang="en-US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D3EF9123-284F-594C-BA20-C4E041AB3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720" y="579691"/>
            <a:ext cx="2611145" cy="52681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CAE5CFBB-9F0F-094B-BCD6-586ACF2E0F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20" y="1466850"/>
            <a:ext cx="5029179" cy="5391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666600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Base ungüento </a:t>
            </a:r>
            <a:r>
              <a:rPr lang="es-ES" dirty="0" err="1"/>
              <a:t>emulsificable</a:t>
            </a:r>
            <a:r>
              <a:rPr lang="es-ES" dirty="0"/>
              <a:t> no iónico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2CF275A-5F25-4288-B3BA-D598F26D565D}"/>
              </a:ext>
            </a:extLst>
          </p:cNvPr>
          <p:cNvSpPr txBox="1"/>
          <p:nvPr/>
        </p:nvSpPr>
        <p:spPr>
          <a:xfrm>
            <a:off x="693609" y="2026250"/>
            <a:ext cx="1093900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Base anhidra para formulación magistral. Idónea para formular emulsiones untuosas.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Alto poder emoliente.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Muy grasos, para patologías que requieren un alto nivel de penetración, </a:t>
            </a:r>
            <a:r>
              <a:rPr lang="es-ES" sz="2000" dirty="0" err="1">
                <a:latin typeface="Approach"/>
              </a:rPr>
              <a:t>hiperqueratósicas</a:t>
            </a:r>
            <a:r>
              <a:rPr lang="es-ES" sz="2000" dirty="0">
                <a:latin typeface="Approach"/>
              </a:rPr>
              <a:t> o muy secas.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Permite la incorporación de principios activos </a:t>
            </a:r>
            <a:r>
              <a:rPr lang="es-ES" sz="2000" dirty="0" err="1">
                <a:latin typeface="Approach"/>
              </a:rPr>
              <a:t>queratolíticos</a:t>
            </a:r>
            <a:r>
              <a:rPr lang="es-ES" sz="2000" dirty="0">
                <a:latin typeface="Approach"/>
              </a:rPr>
              <a:t> a alta dosis.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Se puede fluidificar al añadir vaselina líquida hasta la consistencia deseada.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Químicamente es inerte. </a:t>
            </a:r>
          </a:p>
          <a:p>
            <a:pPr>
              <a:lnSpc>
                <a:spcPct val="150000"/>
              </a:lnSpc>
            </a:pPr>
            <a:r>
              <a:rPr lang="es-ES" sz="2000" dirty="0">
                <a:latin typeface="Approach"/>
              </a:rPr>
              <a:t> </a:t>
            </a:r>
          </a:p>
          <a:p>
            <a:endParaRPr lang="es-ES" sz="2000" dirty="0">
              <a:latin typeface="Approach"/>
            </a:endParaRPr>
          </a:p>
          <a:p>
            <a:pPr lvl="4"/>
            <a:endParaRPr lang="es-ES" sz="2000" dirty="0">
              <a:latin typeface="Approach"/>
            </a:endParaRPr>
          </a:p>
        </p:txBody>
      </p:sp>
    </p:spTree>
    <p:extLst>
      <p:ext uri="{BB962C8B-B14F-4D97-AF65-F5344CB8AC3E}">
        <p14:creationId xmlns:p14="http://schemas.microsoft.com/office/powerpoint/2010/main" val="2891444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Base ungüento </a:t>
            </a:r>
            <a:r>
              <a:rPr lang="es-ES" dirty="0" err="1"/>
              <a:t>emulsificable</a:t>
            </a:r>
            <a:r>
              <a:rPr lang="es-ES" dirty="0"/>
              <a:t> no iónico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B05382E-84C0-405B-BE17-839D02902AC1}"/>
              </a:ext>
            </a:extLst>
          </p:cNvPr>
          <p:cNvSpPr/>
          <p:nvPr/>
        </p:nvSpPr>
        <p:spPr>
          <a:xfrm>
            <a:off x="2634766" y="2296443"/>
            <a:ext cx="5298502" cy="2242001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chemeClr val="tx1"/>
                </a:solidFill>
                <a:latin typeface="Approach"/>
              </a:rPr>
              <a:t>Compatible con principios activo como: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ES" sz="2000" b="1" dirty="0" err="1">
                <a:solidFill>
                  <a:schemeClr val="tx1"/>
                </a:solidFill>
                <a:latin typeface="Approach"/>
              </a:rPr>
              <a:t>Antralina</a:t>
            </a:r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  <a:latin typeface="Approach"/>
              </a:rPr>
              <a:t>Ácido salicílico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  <a:latin typeface="Approach"/>
              </a:rPr>
              <a:t>Ictiol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  <a:latin typeface="Approach"/>
              </a:rPr>
              <a:t>Corticoides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  <a:latin typeface="Approach"/>
              </a:rPr>
              <a:t>Antibióticos</a:t>
            </a: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</p:txBody>
      </p:sp>
    </p:spTree>
    <p:extLst>
      <p:ext uri="{BB962C8B-B14F-4D97-AF65-F5344CB8AC3E}">
        <p14:creationId xmlns:p14="http://schemas.microsoft.com/office/powerpoint/2010/main" val="22715163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10888980" cy="565483"/>
          </a:xfrm>
        </p:spPr>
        <p:txBody>
          <a:bodyPr/>
          <a:lstStyle/>
          <a:p>
            <a:r>
              <a:rPr lang="es-ES" sz="3700" dirty="0"/>
              <a:t>Formulaciones con base ungüento </a:t>
            </a:r>
            <a:r>
              <a:rPr lang="es-ES" sz="3700" dirty="0" err="1"/>
              <a:t>emulsificable</a:t>
            </a:r>
            <a:r>
              <a:rPr lang="es-ES" sz="3700" dirty="0"/>
              <a:t> no iónico:</a:t>
            </a:r>
            <a:br>
              <a:rPr lang="es-ES" sz="3700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C9CAB95-C302-4006-93ED-BAD37074C84F}"/>
              </a:ext>
            </a:extLst>
          </p:cNvPr>
          <p:cNvSpPr/>
          <p:nvPr/>
        </p:nvSpPr>
        <p:spPr>
          <a:xfrm>
            <a:off x="350814" y="1711983"/>
            <a:ext cx="4933203" cy="17788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latin typeface="Approach"/>
              </a:rPr>
              <a:t>Fórmula 1</a:t>
            </a:r>
          </a:p>
          <a:p>
            <a:endParaRPr lang="es-ES" sz="2000" dirty="0">
              <a:latin typeface="Approach"/>
            </a:endParaRPr>
          </a:p>
          <a:p>
            <a:r>
              <a:rPr lang="es-ES" sz="2000" dirty="0">
                <a:latin typeface="Approach"/>
              </a:rPr>
              <a:t>Urea 		                                         40%</a:t>
            </a:r>
          </a:p>
          <a:p>
            <a:r>
              <a:rPr lang="es-ES" sz="2000" dirty="0">
                <a:latin typeface="Approach"/>
              </a:rPr>
              <a:t>Agua purificada                                             40%</a:t>
            </a:r>
          </a:p>
          <a:p>
            <a:r>
              <a:rPr lang="es-ES" sz="2000" dirty="0">
                <a:latin typeface="Approach"/>
              </a:rPr>
              <a:t>Base ungüento hidrófilo no iónico   </a:t>
            </a:r>
            <a:r>
              <a:rPr lang="es-ES" sz="2000" dirty="0" err="1">
                <a:latin typeface="Approach"/>
              </a:rPr>
              <a:t>csp</a:t>
            </a:r>
            <a:r>
              <a:rPr lang="es-ES" sz="2000" dirty="0">
                <a:latin typeface="Approach"/>
              </a:rPr>
              <a:t> 100 g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F0A61200-F1DC-4319-A8C8-B5E60F7E6097}"/>
              </a:ext>
            </a:extLst>
          </p:cNvPr>
          <p:cNvSpPr/>
          <p:nvPr/>
        </p:nvSpPr>
        <p:spPr>
          <a:xfrm>
            <a:off x="6442619" y="1711983"/>
            <a:ext cx="4933203" cy="17788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2000" b="1" dirty="0">
              <a:latin typeface="Approach"/>
            </a:endParaRPr>
          </a:p>
          <a:p>
            <a:pPr algn="ctr"/>
            <a:r>
              <a:rPr lang="es-ES" sz="2000" b="1" dirty="0">
                <a:latin typeface="Approach"/>
              </a:rPr>
              <a:t>Fórmula 2</a:t>
            </a:r>
          </a:p>
          <a:p>
            <a:endParaRPr lang="es-ES" sz="2000" dirty="0">
              <a:latin typeface="Approach"/>
            </a:endParaRPr>
          </a:p>
          <a:p>
            <a:r>
              <a:rPr lang="es-ES" sz="2000" dirty="0" err="1">
                <a:latin typeface="Approach"/>
              </a:rPr>
              <a:t>Coaltar</a:t>
            </a:r>
            <a:r>
              <a:rPr lang="es-ES" sz="2000" dirty="0">
                <a:latin typeface="Approach"/>
              </a:rPr>
              <a:t> </a:t>
            </a:r>
            <a:r>
              <a:rPr lang="es-ES" sz="2000" dirty="0" err="1">
                <a:latin typeface="Approach"/>
              </a:rPr>
              <a:t>saponinado</a:t>
            </a:r>
            <a:r>
              <a:rPr lang="es-ES" sz="2000" dirty="0">
                <a:latin typeface="Approach"/>
              </a:rPr>
              <a:t>                                    10%</a:t>
            </a:r>
          </a:p>
          <a:p>
            <a:r>
              <a:rPr lang="es-ES" sz="2000" dirty="0">
                <a:latin typeface="Approach"/>
              </a:rPr>
              <a:t>Agua purificada                                           30%</a:t>
            </a:r>
          </a:p>
          <a:p>
            <a:r>
              <a:rPr lang="es-ES" sz="2000" dirty="0">
                <a:latin typeface="Approach"/>
              </a:rPr>
              <a:t>Base ungüento hidrófilo no iónico   </a:t>
            </a:r>
            <a:r>
              <a:rPr lang="es-ES" sz="2000" dirty="0" err="1">
                <a:latin typeface="Approach"/>
              </a:rPr>
              <a:t>csp</a:t>
            </a:r>
            <a:r>
              <a:rPr lang="es-ES" sz="2000" dirty="0">
                <a:latin typeface="Approach"/>
              </a:rPr>
              <a:t> 100g		                                       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BDB6AC2B-BFEB-4526-8F7B-9335E12D718C}"/>
              </a:ext>
            </a:extLst>
          </p:cNvPr>
          <p:cNvSpPr/>
          <p:nvPr/>
        </p:nvSpPr>
        <p:spPr>
          <a:xfrm>
            <a:off x="350814" y="3876675"/>
            <a:ext cx="4933203" cy="17788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latin typeface="Approach"/>
              </a:rPr>
              <a:t>Fórmula 3</a:t>
            </a:r>
          </a:p>
          <a:p>
            <a:endParaRPr lang="es-ES" sz="2000" dirty="0">
              <a:latin typeface="Approach"/>
            </a:endParaRPr>
          </a:p>
          <a:p>
            <a:r>
              <a:rPr lang="es-ES" sz="2000" dirty="0" err="1">
                <a:latin typeface="Approach"/>
              </a:rPr>
              <a:t>Coaltar</a:t>
            </a:r>
            <a:r>
              <a:rPr lang="es-ES" sz="2000" dirty="0">
                <a:latin typeface="Approach"/>
              </a:rPr>
              <a:t> </a:t>
            </a:r>
            <a:r>
              <a:rPr lang="es-ES" sz="2000" dirty="0" err="1">
                <a:latin typeface="Approach"/>
              </a:rPr>
              <a:t>saponinado</a:t>
            </a:r>
            <a:r>
              <a:rPr lang="es-ES" sz="2000" dirty="0">
                <a:latin typeface="Approach"/>
              </a:rPr>
              <a:t>                                     20%</a:t>
            </a:r>
          </a:p>
          <a:p>
            <a:r>
              <a:rPr lang="es-ES" sz="2000" dirty="0">
                <a:latin typeface="Approach"/>
              </a:rPr>
              <a:t>Base ungüento hidrófilo no iónico </a:t>
            </a:r>
            <a:r>
              <a:rPr lang="es-ES" sz="2000" dirty="0" err="1">
                <a:latin typeface="Approach"/>
              </a:rPr>
              <a:t>csp</a:t>
            </a:r>
            <a:r>
              <a:rPr lang="es-ES" sz="2000" dirty="0">
                <a:latin typeface="Approach"/>
              </a:rPr>
              <a:t> 100 g</a:t>
            </a:r>
          </a:p>
          <a:p>
            <a:endParaRPr lang="es-ES" sz="2000" dirty="0">
              <a:latin typeface="Approach"/>
            </a:endParaRP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6812BF50-DEF9-4153-AF58-AE54A03937BA}"/>
              </a:ext>
            </a:extLst>
          </p:cNvPr>
          <p:cNvSpPr/>
          <p:nvPr/>
        </p:nvSpPr>
        <p:spPr>
          <a:xfrm>
            <a:off x="6442619" y="3859369"/>
            <a:ext cx="4933203" cy="17788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latin typeface="Approach"/>
              </a:rPr>
              <a:t>Fórmula 4</a:t>
            </a:r>
          </a:p>
          <a:p>
            <a:r>
              <a:rPr lang="es-ES" sz="2000" dirty="0" err="1">
                <a:latin typeface="Approach"/>
              </a:rPr>
              <a:t>Coaltar</a:t>
            </a:r>
            <a:r>
              <a:rPr lang="es-ES" sz="2000" dirty="0">
                <a:latin typeface="Approach"/>
              </a:rPr>
              <a:t> </a:t>
            </a:r>
            <a:r>
              <a:rPr lang="es-ES" sz="2000" dirty="0" err="1">
                <a:latin typeface="Approach"/>
              </a:rPr>
              <a:t>saponinado</a:t>
            </a:r>
            <a:r>
              <a:rPr lang="es-ES" sz="2000" dirty="0">
                <a:latin typeface="Approach"/>
              </a:rPr>
              <a:t>                                  20%</a:t>
            </a:r>
          </a:p>
          <a:p>
            <a:r>
              <a:rPr lang="es-ES" sz="2000" dirty="0">
                <a:latin typeface="Approach"/>
              </a:rPr>
              <a:t>Urea                                                            10%</a:t>
            </a:r>
          </a:p>
          <a:p>
            <a:r>
              <a:rPr lang="es-ES" sz="2000" dirty="0">
                <a:latin typeface="Approach"/>
              </a:rPr>
              <a:t>Agua                                                            10%</a:t>
            </a:r>
          </a:p>
          <a:p>
            <a:r>
              <a:rPr lang="es-ES" sz="2000" dirty="0">
                <a:latin typeface="Approach"/>
              </a:rPr>
              <a:t>Base ungüento hidrófilo                 </a:t>
            </a:r>
            <a:r>
              <a:rPr lang="es-ES" sz="2000" dirty="0" err="1">
                <a:latin typeface="Approach"/>
              </a:rPr>
              <a:t>csp</a:t>
            </a:r>
            <a:r>
              <a:rPr lang="es-ES" sz="2000" dirty="0">
                <a:latin typeface="Approach"/>
              </a:rPr>
              <a:t> 100 g</a:t>
            </a:r>
          </a:p>
        </p:txBody>
      </p:sp>
    </p:spTree>
    <p:extLst>
      <p:ext uri="{BB962C8B-B14F-4D97-AF65-F5344CB8AC3E}">
        <p14:creationId xmlns:p14="http://schemas.microsoft.com/office/powerpoint/2010/main" val="752019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Emulsiones W/O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2CF275A-5F25-4288-B3BA-D598F26D565D}"/>
              </a:ext>
            </a:extLst>
          </p:cNvPr>
          <p:cNvSpPr txBox="1"/>
          <p:nvPr/>
        </p:nvSpPr>
        <p:spPr>
          <a:xfrm>
            <a:off x="626497" y="1437483"/>
            <a:ext cx="1093900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Forman un film lipídico uniforme sobre la piel. </a:t>
            </a:r>
          </a:p>
          <a:p>
            <a:endParaRPr lang="es-ES" sz="2000" dirty="0"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Se aplican en pieles secas o patologías secas.</a:t>
            </a:r>
          </a:p>
          <a:p>
            <a:endParaRPr lang="es-ES" sz="2000" dirty="0"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Permiten incorporar activos hidrosolubles o liposolubles. </a:t>
            </a:r>
          </a:p>
          <a:p>
            <a:endParaRPr lang="es-ES" sz="2000" dirty="0"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Facilitan una buena absorción de corticoides, retinoides y hormonas. </a:t>
            </a:r>
          </a:p>
          <a:p>
            <a:endParaRPr lang="es-ES" sz="2000" dirty="0"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 err="1">
                <a:latin typeface="Approach"/>
              </a:rPr>
              <a:t>Cold</a:t>
            </a:r>
            <a:r>
              <a:rPr lang="es-ES" sz="2000" dirty="0">
                <a:latin typeface="Approach"/>
              </a:rPr>
              <a:t> </a:t>
            </a:r>
            <a:r>
              <a:rPr lang="es-ES" sz="2000" dirty="0" err="1">
                <a:latin typeface="Approach"/>
              </a:rPr>
              <a:t>cream</a:t>
            </a:r>
            <a:r>
              <a:rPr lang="es-ES" sz="2000" dirty="0">
                <a:latin typeface="Approach"/>
              </a:rPr>
              <a:t>: elevado contenido graso (70-85%).</a:t>
            </a:r>
          </a:p>
          <a:p>
            <a:endParaRPr lang="es-ES" sz="2000" dirty="0"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El dermatólogo puede prescribir la emulsión W/O como “consistente” o “fluida” según el lugar de aplicación, la extensión de la lesión y la agradabilidad del producto final. </a:t>
            </a:r>
          </a:p>
          <a:p>
            <a:pPr lvl="4"/>
            <a:endParaRPr lang="es-ES" sz="2000" dirty="0">
              <a:latin typeface="Approach"/>
            </a:endParaRPr>
          </a:p>
        </p:txBody>
      </p:sp>
    </p:spTree>
    <p:extLst>
      <p:ext uri="{BB962C8B-B14F-4D97-AF65-F5344CB8AC3E}">
        <p14:creationId xmlns:p14="http://schemas.microsoft.com/office/powerpoint/2010/main" val="11475531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10888980" cy="565483"/>
          </a:xfrm>
        </p:spPr>
        <p:txBody>
          <a:bodyPr/>
          <a:lstStyle/>
          <a:p>
            <a:r>
              <a:rPr lang="es-ES" dirty="0"/>
              <a:t>Emulsiones W/O con menor contenido graso: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D1B0C93-BE26-417E-B066-D54E12550518}"/>
              </a:ext>
            </a:extLst>
          </p:cNvPr>
          <p:cNvSpPr txBox="1"/>
          <p:nvPr/>
        </p:nvSpPr>
        <p:spPr>
          <a:xfrm>
            <a:off x="426720" y="1871048"/>
            <a:ext cx="1110615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Contenido graso próximo al 50% (pudiendo llegar al 30%).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Permiten la incorporación de principios activos como corticoides, inhibidores de la </a:t>
            </a:r>
            <a:r>
              <a:rPr lang="es-ES" sz="2000" dirty="0" err="1">
                <a:latin typeface="Approach"/>
              </a:rPr>
              <a:t>calcineurina</a:t>
            </a:r>
            <a:r>
              <a:rPr lang="es-ES" sz="2000" dirty="0">
                <a:latin typeface="Approach"/>
              </a:rPr>
              <a:t>, </a:t>
            </a:r>
            <a:r>
              <a:rPr lang="es-ES" sz="2000" dirty="0" err="1">
                <a:latin typeface="Approach"/>
              </a:rPr>
              <a:t>queratolíticos</a:t>
            </a:r>
            <a:r>
              <a:rPr lang="es-ES" sz="2000" dirty="0">
                <a:latin typeface="Approach"/>
              </a:rPr>
              <a:t>, etc.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Se valoran por el film lipídico que permanece en la superficie corporal tras su aplicación y que actúa de manera protectora. </a:t>
            </a:r>
          </a:p>
          <a:p>
            <a:pPr lvl="5"/>
            <a:endParaRPr lang="es-ES" sz="2000" dirty="0">
              <a:latin typeface="Approach"/>
            </a:endParaRPr>
          </a:p>
          <a:p>
            <a:pPr lvl="5"/>
            <a:r>
              <a:rPr lang="es-ES" sz="2000" dirty="0">
                <a:latin typeface="Approach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>
              <a:latin typeface="Approach"/>
            </a:endParaRP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</p:spTree>
    <p:extLst>
      <p:ext uri="{BB962C8B-B14F-4D97-AF65-F5344CB8AC3E}">
        <p14:creationId xmlns:p14="http://schemas.microsoft.com/office/powerpoint/2010/main" val="41663998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10888980" cy="565483"/>
          </a:xfrm>
        </p:spPr>
        <p:txBody>
          <a:bodyPr/>
          <a:lstStyle/>
          <a:p>
            <a:r>
              <a:rPr lang="es-ES" dirty="0"/>
              <a:t>Emulsiones W/O con menor contenido graso: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D1B0C93-BE26-417E-B066-D54E12550518}"/>
              </a:ext>
            </a:extLst>
          </p:cNvPr>
          <p:cNvSpPr txBox="1"/>
          <p:nvPr/>
        </p:nvSpPr>
        <p:spPr>
          <a:xfrm>
            <a:off x="426720" y="1871048"/>
            <a:ext cx="1110615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b="1" dirty="0">
                <a:latin typeface="Approach"/>
              </a:rPr>
              <a:t>Emulsiones W/O con un contenido del 25% de materia grasa.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Útiles en procesos de cierta sequedad en ambiente frío:</a:t>
            </a:r>
          </a:p>
          <a:p>
            <a:pPr marL="3086100" lvl="6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Eccemas faciales</a:t>
            </a:r>
          </a:p>
          <a:p>
            <a:pPr marL="3086100" lvl="6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Envejecimiento cutáneo</a:t>
            </a:r>
          </a:p>
          <a:p>
            <a:pPr marL="3086100" lvl="6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Pueden contener amplia variedad de principios activos: desde corticoides o retinoides, inhibidores de la </a:t>
            </a:r>
            <a:r>
              <a:rPr lang="es-ES" sz="2000" dirty="0" err="1">
                <a:latin typeface="Approach"/>
              </a:rPr>
              <a:t>calcineurina</a:t>
            </a:r>
            <a:r>
              <a:rPr lang="es-ES" sz="2000" dirty="0">
                <a:latin typeface="Approach"/>
              </a:rPr>
              <a:t>, etc.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b="1" dirty="0">
                <a:latin typeface="Approach"/>
              </a:rPr>
              <a:t>Emulsiones W/O con un contenido del 10% de materia grasa.</a:t>
            </a:r>
          </a:p>
          <a:p>
            <a:pPr marL="3086100" lvl="6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Consistencia fluida</a:t>
            </a:r>
          </a:p>
          <a:p>
            <a:pPr marL="3086100" lvl="6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Idóneas para procesos corporales con sequedad moderada. Ej.: Atopia</a:t>
            </a:r>
          </a:p>
          <a:p>
            <a:pPr marL="3086100" lvl="6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Suelen contener corticoides, inhibidores de la </a:t>
            </a:r>
            <a:r>
              <a:rPr lang="es-ES" sz="2000" dirty="0" err="1">
                <a:latin typeface="Approach"/>
              </a:rPr>
              <a:t>calcineurina</a:t>
            </a:r>
            <a:r>
              <a:rPr lang="es-ES" sz="2000" dirty="0">
                <a:latin typeface="Approach"/>
              </a:rPr>
              <a:t>, etc.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>
              <a:latin typeface="Approach"/>
            </a:endParaRPr>
          </a:p>
          <a:p>
            <a:pPr lvl="5"/>
            <a:r>
              <a:rPr lang="es-ES" sz="2000" dirty="0">
                <a:latin typeface="Approach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>
              <a:latin typeface="Approach"/>
            </a:endParaRP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</p:spTree>
    <p:extLst>
      <p:ext uri="{BB962C8B-B14F-4D97-AF65-F5344CB8AC3E}">
        <p14:creationId xmlns:p14="http://schemas.microsoft.com/office/powerpoint/2010/main" val="42706317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10888980" cy="565483"/>
          </a:xfrm>
        </p:spPr>
        <p:txBody>
          <a:bodyPr/>
          <a:lstStyle/>
          <a:p>
            <a:r>
              <a:rPr lang="es-ES" dirty="0"/>
              <a:t>Emulsiones W/O con menor contenido graso: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D1B0C93-BE26-417E-B066-D54E12550518}"/>
              </a:ext>
            </a:extLst>
          </p:cNvPr>
          <p:cNvSpPr txBox="1"/>
          <p:nvPr/>
        </p:nvSpPr>
        <p:spPr>
          <a:xfrm>
            <a:off x="426720" y="1871048"/>
            <a:ext cx="1110615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Emulsiones W/O con un contenido oleoso del 50% en ocasiones acompañado de la presencia de sustancias </a:t>
            </a:r>
            <a:r>
              <a:rPr lang="es-ES" sz="2000" dirty="0" err="1">
                <a:latin typeface="Approach"/>
              </a:rPr>
              <a:t>queratolíticas</a:t>
            </a:r>
            <a:r>
              <a:rPr lang="es-ES" sz="2000" dirty="0">
                <a:latin typeface="Approach"/>
              </a:rPr>
              <a:t> que mejoran la penetración de los fármacos utilizados.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Se consigue absorción de diversos principios activos como </a:t>
            </a:r>
            <a:r>
              <a:rPr lang="es-ES" sz="2000" dirty="0" err="1">
                <a:latin typeface="Approach"/>
              </a:rPr>
              <a:t>tazaroteno</a:t>
            </a:r>
            <a:r>
              <a:rPr lang="es-ES" sz="2000" dirty="0">
                <a:latin typeface="Approach"/>
              </a:rPr>
              <a:t>, </a:t>
            </a:r>
            <a:r>
              <a:rPr lang="es-ES" sz="2000" dirty="0" err="1">
                <a:latin typeface="Approach"/>
              </a:rPr>
              <a:t>tacrolimus</a:t>
            </a:r>
            <a:r>
              <a:rPr lang="es-ES" sz="2000" dirty="0">
                <a:latin typeface="Approach"/>
              </a:rPr>
              <a:t>, etc.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>
              <a:latin typeface="Approach"/>
            </a:endParaRP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06EEE8D7-29A5-4F28-8480-AC8E1A51D253}"/>
              </a:ext>
            </a:extLst>
          </p:cNvPr>
          <p:cNvSpPr/>
          <p:nvPr/>
        </p:nvSpPr>
        <p:spPr>
          <a:xfrm>
            <a:off x="520117" y="3429000"/>
            <a:ext cx="11174136" cy="114128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Si trabajamos sobre la base ya formada, la adición de alta concentración de componentes acuosos puede ser dificultosa o imposible. </a:t>
            </a:r>
          </a:p>
        </p:txBody>
      </p:sp>
    </p:spTree>
    <p:extLst>
      <p:ext uri="{BB962C8B-B14F-4D97-AF65-F5344CB8AC3E}">
        <p14:creationId xmlns:p14="http://schemas.microsoft.com/office/powerpoint/2010/main" val="3418818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10888980" cy="565483"/>
          </a:xfrm>
        </p:spPr>
        <p:txBody>
          <a:bodyPr/>
          <a:lstStyle/>
          <a:p>
            <a:r>
              <a:rPr lang="es-ES" dirty="0"/>
              <a:t>Formulaciones con emulsiones W/O: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C9CAB95-C302-4006-93ED-BAD37074C84F}"/>
              </a:ext>
            </a:extLst>
          </p:cNvPr>
          <p:cNvSpPr/>
          <p:nvPr/>
        </p:nvSpPr>
        <p:spPr>
          <a:xfrm>
            <a:off x="293948" y="1871048"/>
            <a:ext cx="3219205" cy="305329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latin typeface="Approach"/>
              </a:rPr>
              <a:t>Crema para el tratamiento de la dermatitis del pañal:</a:t>
            </a:r>
          </a:p>
          <a:p>
            <a:endParaRPr lang="es-ES" sz="2000" dirty="0">
              <a:latin typeface="Approach"/>
            </a:endParaRPr>
          </a:p>
          <a:p>
            <a:r>
              <a:rPr lang="es-ES" sz="2000" dirty="0">
                <a:latin typeface="Approach"/>
              </a:rPr>
              <a:t>Óxido de zinc                10%</a:t>
            </a:r>
          </a:p>
          <a:p>
            <a:r>
              <a:rPr lang="es-ES" sz="2000" dirty="0">
                <a:latin typeface="Approach"/>
              </a:rPr>
              <a:t>Base emulsión W/O   100 g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8C8911D-B977-4A1F-A130-EC678E975621}"/>
              </a:ext>
            </a:extLst>
          </p:cNvPr>
          <p:cNvSpPr/>
          <p:nvPr/>
        </p:nvSpPr>
        <p:spPr>
          <a:xfrm>
            <a:off x="4216646" y="1871048"/>
            <a:ext cx="3321388" cy="305329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latin typeface="Approach"/>
              </a:rPr>
              <a:t>Crema para el tratamiento del </a:t>
            </a:r>
            <a:r>
              <a:rPr lang="es-ES" sz="2000" b="1" dirty="0" err="1">
                <a:latin typeface="Approach"/>
              </a:rPr>
              <a:t>fotoenvejecimiento</a:t>
            </a:r>
            <a:r>
              <a:rPr lang="es-ES" sz="2000" b="1" dirty="0">
                <a:latin typeface="Approach"/>
              </a:rPr>
              <a:t> facial:</a:t>
            </a:r>
          </a:p>
          <a:p>
            <a:pPr algn="ctr"/>
            <a:endParaRPr lang="es-ES" sz="2000" b="1" dirty="0">
              <a:latin typeface="Approach"/>
            </a:endParaRPr>
          </a:p>
          <a:p>
            <a:r>
              <a:rPr lang="es-ES" sz="2000" dirty="0">
                <a:latin typeface="Approach"/>
              </a:rPr>
              <a:t>Ácido retinoico trans     0,05%</a:t>
            </a:r>
          </a:p>
          <a:p>
            <a:r>
              <a:rPr lang="es-ES" sz="2000" dirty="0">
                <a:latin typeface="Approach"/>
              </a:rPr>
              <a:t>Indometacina                       3%</a:t>
            </a:r>
          </a:p>
          <a:p>
            <a:r>
              <a:rPr lang="es-ES" sz="2000" dirty="0">
                <a:latin typeface="Approach"/>
              </a:rPr>
              <a:t>Ácido hialurónico             0,5%</a:t>
            </a:r>
          </a:p>
          <a:p>
            <a:r>
              <a:rPr lang="es-ES" sz="2000" dirty="0">
                <a:latin typeface="Approach"/>
              </a:rPr>
              <a:t>Base emulsión W/O         50 g </a:t>
            </a:r>
          </a:p>
          <a:p>
            <a:pPr algn="ctr"/>
            <a:endParaRPr lang="es-ES" sz="2000" b="1" dirty="0">
              <a:latin typeface="Approach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6F7861BA-1317-469D-ADE7-A50DCFDFB623}"/>
              </a:ext>
            </a:extLst>
          </p:cNvPr>
          <p:cNvSpPr/>
          <p:nvPr/>
        </p:nvSpPr>
        <p:spPr>
          <a:xfrm>
            <a:off x="8085939" y="1871048"/>
            <a:ext cx="3812113" cy="305329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latin typeface="Approach"/>
              </a:rPr>
              <a:t>Crema para el tratamiento de la atopia corporal:</a:t>
            </a:r>
          </a:p>
          <a:p>
            <a:endParaRPr lang="es-ES" sz="2000" dirty="0">
              <a:latin typeface="Approach"/>
            </a:endParaRPr>
          </a:p>
          <a:p>
            <a:r>
              <a:rPr lang="es-ES" sz="2000" dirty="0" err="1">
                <a:latin typeface="Approach"/>
              </a:rPr>
              <a:t>Triamcinolona</a:t>
            </a:r>
            <a:r>
              <a:rPr lang="es-ES" sz="2000" dirty="0">
                <a:latin typeface="Approach"/>
              </a:rPr>
              <a:t> </a:t>
            </a:r>
            <a:r>
              <a:rPr lang="es-ES" sz="2000" dirty="0" err="1">
                <a:latin typeface="Approach"/>
              </a:rPr>
              <a:t>acetónido</a:t>
            </a:r>
            <a:r>
              <a:rPr lang="es-ES" sz="2000" dirty="0">
                <a:latin typeface="Approach"/>
              </a:rPr>
              <a:t>      0,1%</a:t>
            </a:r>
          </a:p>
          <a:p>
            <a:r>
              <a:rPr lang="es-ES" sz="2000" dirty="0">
                <a:latin typeface="Approach"/>
              </a:rPr>
              <a:t>Ácido </a:t>
            </a:r>
            <a:r>
              <a:rPr lang="es-ES" sz="2000" dirty="0" err="1">
                <a:latin typeface="Approach"/>
              </a:rPr>
              <a:t>fusídico</a:t>
            </a:r>
            <a:r>
              <a:rPr lang="es-ES" sz="2000" dirty="0">
                <a:latin typeface="Approach"/>
              </a:rPr>
              <a:t>                             2%</a:t>
            </a:r>
          </a:p>
          <a:p>
            <a:r>
              <a:rPr lang="es-ES" sz="2000" dirty="0">
                <a:latin typeface="Approach"/>
              </a:rPr>
              <a:t>Base emulsión W/O                 50 g</a:t>
            </a:r>
          </a:p>
        </p:txBody>
      </p:sp>
    </p:spTree>
    <p:extLst>
      <p:ext uri="{BB962C8B-B14F-4D97-AF65-F5344CB8AC3E}">
        <p14:creationId xmlns:p14="http://schemas.microsoft.com/office/powerpoint/2010/main" val="40715439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 err="1"/>
              <a:t>Cold</a:t>
            </a:r>
            <a:r>
              <a:rPr lang="es-ES" dirty="0"/>
              <a:t> </a:t>
            </a:r>
            <a:r>
              <a:rPr lang="es-ES" dirty="0" err="1"/>
              <a:t>cream</a:t>
            </a:r>
            <a:r>
              <a:rPr lang="es-ES" dirty="0"/>
              <a:t>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3A2BA7B-3BEC-4201-BF84-9A4888E7FF9E}"/>
              </a:ext>
            </a:extLst>
          </p:cNvPr>
          <p:cNvSpPr txBox="1"/>
          <p:nvPr/>
        </p:nvSpPr>
        <p:spPr>
          <a:xfrm flipH="1">
            <a:off x="389572" y="1445178"/>
            <a:ext cx="1141285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err="1">
                <a:solidFill>
                  <a:srgbClr val="DB0032"/>
                </a:solidFill>
                <a:latin typeface="Approach Bold"/>
              </a:rPr>
              <a:t>Cold</a:t>
            </a:r>
            <a:r>
              <a:rPr lang="es-ES" sz="2000" b="1" dirty="0">
                <a:solidFill>
                  <a:srgbClr val="DB0032"/>
                </a:solidFill>
                <a:latin typeface="Approach Bold"/>
              </a:rPr>
              <a:t> </a:t>
            </a:r>
            <a:r>
              <a:rPr lang="es-ES" sz="2000" b="1" dirty="0" err="1">
                <a:solidFill>
                  <a:srgbClr val="DB0032"/>
                </a:solidFill>
                <a:latin typeface="Approach Bold"/>
              </a:rPr>
              <a:t>cream</a:t>
            </a:r>
            <a:endParaRPr lang="es-ES" sz="2000" b="1" dirty="0">
              <a:solidFill>
                <a:srgbClr val="DB0032"/>
              </a:solidFill>
              <a:latin typeface="Approach Bold"/>
            </a:endParaRPr>
          </a:p>
          <a:p>
            <a:endParaRPr lang="es-ES" sz="2000" b="1" dirty="0">
              <a:solidFill>
                <a:schemeClr val="accent3"/>
              </a:solidFill>
              <a:latin typeface="Approach Bold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Excipiente graso, de fase externa oleosa (W/O) con acción emoliente.</a:t>
            </a:r>
          </a:p>
          <a:p>
            <a:endParaRPr lang="es-ES" sz="2000" dirty="0"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Fórmula espesa y </a:t>
            </a:r>
            <a:r>
              <a:rPr lang="es-ES" sz="2000" dirty="0" err="1">
                <a:latin typeface="Approach"/>
              </a:rPr>
              <a:t>semioclusiva</a:t>
            </a:r>
            <a:r>
              <a:rPr lang="es-ES" sz="2000" dirty="0">
                <a:latin typeface="Approach"/>
              </a:rPr>
              <a:t>.</a:t>
            </a:r>
          </a:p>
          <a:p>
            <a:endParaRPr lang="es-ES" sz="2000" dirty="0"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Propiedades </a:t>
            </a:r>
            <a:r>
              <a:rPr lang="es-ES" sz="2000" dirty="0" err="1">
                <a:latin typeface="Approach"/>
              </a:rPr>
              <a:t>reengrasantes</a:t>
            </a:r>
            <a:r>
              <a:rPr lang="es-ES" sz="2000" dirty="0">
                <a:latin typeface="Approach"/>
              </a:rPr>
              <a:t> e hidratantes.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Se utiliza como excipiente para vehicular todo tipo de principios activos que precisen de una base emoliente para su aplicación. </a:t>
            </a:r>
          </a:p>
          <a:p>
            <a:r>
              <a:rPr lang="es-ES" sz="2000" dirty="0">
                <a:latin typeface="Approach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Texturas innovadoras: 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Mayor confort de utilización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Protegen de agresiones externas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endParaRPr lang="es-ES" sz="2000" dirty="0">
              <a:latin typeface="Approach"/>
            </a:endParaRPr>
          </a:p>
          <a:p>
            <a:r>
              <a:rPr lang="es-ES" sz="2000" dirty="0">
                <a:latin typeface="Approach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717507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 err="1"/>
              <a:t>Cold</a:t>
            </a:r>
            <a:r>
              <a:rPr lang="es-ES" dirty="0"/>
              <a:t> </a:t>
            </a:r>
            <a:r>
              <a:rPr lang="es-ES" dirty="0" err="1"/>
              <a:t>cream</a:t>
            </a:r>
            <a:r>
              <a:rPr lang="es-ES" dirty="0"/>
              <a:t>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D1B0C93-BE26-417E-B066-D54E12550518}"/>
              </a:ext>
            </a:extLst>
          </p:cNvPr>
          <p:cNvSpPr txBox="1"/>
          <p:nvPr/>
        </p:nvSpPr>
        <p:spPr>
          <a:xfrm>
            <a:off x="426720" y="1432898"/>
            <a:ext cx="1110615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Cremas muy inestables que se rompen cuando se extienden sobre la piel.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Al evaporarse el agua, se produce una sensación de frescor y por eso reciben el nombre de </a:t>
            </a:r>
            <a:r>
              <a:rPr lang="es-ES" sz="2000" dirty="0" err="1">
                <a:latin typeface="Approach"/>
              </a:rPr>
              <a:t>cold</a:t>
            </a:r>
            <a:r>
              <a:rPr lang="es-ES" sz="2000" dirty="0">
                <a:latin typeface="Approach"/>
              </a:rPr>
              <a:t> </a:t>
            </a:r>
            <a:r>
              <a:rPr lang="es-ES" sz="2000" dirty="0" err="1">
                <a:latin typeface="Approach"/>
              </a:rPr>
              <a:t>cream</a:t>
            </a:r>
            <a:r>
              <a:rPr lang="es-ES" sz="2000" dirty="0">
                <a:latin typeface="Approach"/>
              </a:rPr>
              <a:t> o cremas frías.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Presentan un carácter menos oclusivo que el resto de emulsiones W/O.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u="sng" dirty="0">
                <a:latin typeface="Approach"/>
              </a:rPr>
              <a:t>Borato sódico: 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Astringente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Acción detergente suave (ayuda a emulsionar la grasa cutánea)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Estabilizante emulsiones W/O.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Se puede sustituir la parafina líquida por aceite de almendras y el agua purificada por agua de rosas.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u="sng" dirty="0">
                <a:latin typeface="Approach"/>
              </a:rPr>
              <a:t>Usos: </a:t>
            </a:r>
            <a:r>
              <a:rPr lang="es-ES" sz="2000" b="1" dirty="0">
                <a:latin typeface="Approach"/>
              </a:rPr>
              <a:t>Ictiosis: </a:t>
            </a:r>
            <a:r>
              <a:rPr lang="es-ES" sz="2000" dirty="0">
                <a:latin typeface="Approach"/>
              </a:rPr>
              <a:t>Tratamiento de patologías en las que se requiere limitar la pérdida de agua  transdérmica o que cursan con extrema sequedad. </a:t>
            </a:r>
            <a:endParaRPr lang="es-ES" sz="2000" u="sng" dirty="0">
              <a:latin typeface="Approach"/>
            </a:endParaRPr>
          </a:p>
        </p:txBody>
      </p:sp>
    </p:spTree>
    <p:extLst>
      <p:ext uri="{BB962C8B-B14F-4D97-AF65-F5344CB8AC3E}">
        <p14:creationId xmlns:p14="http://schemas.microsoft.com/office/powerpoint/2010/main" val="2459963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4025" y="781455"/>
            <a:ext cx="9714594" cy="5914620"/>
          </a:xfrm>
        </p:spPr>
        <p:txBody>
          <a:bodyPr/>
          <a:lstStyle/>
          <a:p>
            <a:r>
              <a:rPr lang="es-ES" sz="2000" b="0" dirty="0">
                <a:solidFill>
                  <a:schemeClr val="tx1"/>
                </a:solidFill>
                <a:latin typeface="Approach"/>
              </a:rPr>
              <a:t>VASELINA</a:t>
            </a:r>
            <a:br>
              <a:rPr lang="es-ES" sz="2000" b="0" dirty="0">
                <a:solidFill>
                  <a:schemeClr val="tx1"/>
                </a:solidFill>
                <a:latin typeface="Approach"/>
              </a:rPr>
            </a:br>
            <a:br>
              <a:rPr lang="es-ES" sz="2000" b="0" dirty="0">
                <a:solidFill>
                  <a:schemeClr val="tx1"/>
                </a:solidFill>
                <a:latin typeface="Approach"/>
              </a:rPr>
            </a:br>
            <a:r>
              <a:rPr lang="es-ES" sz="2000" b="0" dirty="0">
                <a:solidFill>
                  <a:schemeClr val="tx1"/>
                </a:solidFill>
                <a:latin typeface="Approach"/>
              </a:rPr>
              <a:t>BASE DE ABSORCIÓN</a:t>
            </a:r>
            <a:br>
              <a:rPr lang="es-ES" sz="2000" b="0" dirty="0">
                <a:solidFill>
                  <a:schemeClr val="tx1"/>
                </a:solidFill>
                <a:latin typeface="Approach"/>
              </a:rPr>
            </a:br>
            <a:br>
              <a:rPr lang="es-ES" sz="2000" b="0" dirty="0">
                <a:solidFill>
                  <a:schemeClr val="tx1"/>
                </a:solidFill>
                <a:latin typeface="Approach"/>
              </a:rPr>
            </a:br>
            <a:r>
              <a:rPr lang="es-ES" sz="2000" b="0" dirty="0">
                <a:solidFill>
                  <a:schemeClr val="tx1"/>
                </a:solidFill>
                <a:latin typeface="Approach"/>
              </a:rPr>
              <a:t>EMULSIONES W/O</a:t>
            </a:r>
            <a:br>
              <a:rPr lang="es-ES" sz="2000" b="0" dirty="0">
                <a:solidFill>
                  <a:schemeClr val="tx1"/>
                </a:solidFill>
                <a:latin typeface="Approach"/>
              </a:rPr>
            </a:br>
            <a:br>
              <a:rPr lang="es-ES" sz="2000" b="0" dirty="0">
                <a:solidFill>
                  <a:schemeClr val="tx1"/>
                </a:solidFill>
                <a:latin typeface="Approach"/>
              </a:rPr>
            </a:br>
            <a:r>
              <a:rPr lang="es-ES" sz="2000" b="0" dirty="0">
                <a:solidFill>
                  <a:schemeClr val="tx1"/>
                </a:solidFill>
                <a:latin typeface="Approach"/>
              </a:rPr>
              <a:t>EMULSIONES O/W ANIÓNICAS</a:t>
            </a:r>
            <a:br>
              <a:rPr lang="es-ES" sz="2000" b="0" dirty="0">
                <a:solidFill>
                  <a:schemeClr val="tx1"/>
                </a:solidFill>
                <a:latin typeface="Approach"/>
              </a:rPr>
            </a:br>
            <a:br>
              <a:rPr lang="es-ES" sz="2000" b="0" dirty="0">
                <a:solidFill>
                  <a:schemeClr val="tx1"/>
                </a:solidFill>
                <a:latin typeface="Approach"/>
              </a:rPr>
            </a:br>
            <a:r>
              <a:rPr lang="es-ES" sz="2000" b="0" dirty="0">
                <a:solidFill>
                  <a:schemeClr val="tx1"/>
                </a:solidFill>
                <a:latin typeface="Approach"/>
              </a:rPr>
              <a:t>EMULSIONES O/W NO IÓNICAS</a:t>
            </a:r>
            <a:br>
              <a:rPr lang="es-ES" sz="2000" b="0" dirty="0">
                <a:solidFill>
                  <a:schemeClr val="tx1"/>
                </a:solidFill>
                <a:latin typeface="Approach"/>
              </a:rPr>
            </a:br>
            <a:br>
              <a:rPr lang="es-ES" sz="2000" b="0" dirty="0">
                <a:solidFill>
                  <a:schemeClr val="tx1"/>
                </a:solidFill>
                <a:latin typeface="Approach"/>
              </a:rPr>
            </a:br>
            <a:r>
              <a:rPr lang="es-ES" sz="2000" b="0" dirty="0">
                <a:solidFill>
                  <a:schemeClr val="tx1"/>
                </a:solidFill>
                <a:latin typeface="Approach"/>
              </a:rPr>
              <a:t>EMULSIONES O/W GLUCÍDICAS</a:t>
            </a:r>
            <a:br>
              <a:rPr lang="es-ES" sz="2000" b="0" dirty="0">
                <a:solidFill>
                  <a:schemeClr val="tx1"/>
                </a:solidFill>
                <a:latin typeface="Approach"/>
              </a:rPr>
            </a:br>
            <a:br>
              <a:rPr lang="es-ES" sz="2000" b="0" dirty="0">
                <a:solidFill>
                  <a:schemeClr val="tx1"/>
                </a:solidFill>
                <a:latin typeface="Approach"/>
              </a:rPr>
            </a:br>
            <a:r>
              <a:rPr lang="es-ES" sz="2000" b="0" dirty="0">
                <a:solidFill>
                  <a:schemeClr val="tx1"/>
                </a:solidFill>
                <a:latin typeface="Approach"/>
              </a:rPr>
              <a:t>EMULSIONES W/S</a:t>
            </a:r>
            <a:br>
              <a:rPr lang="es-ES" sz="2000" b="0" dirty="0">
                <a:solidFill>
                  <a:schemeClr val="tx1"/>
                </a:solidFill>
                <a:latin typeface="Approach"/>
              </a:rPr>
            </a:br>
            <a:br>
              <a:rPr lang="es-ES" sz="2000" b="0" dirty="0">
                <a:solidFill>
                  <a:schemeClr val="tx1"/>
                </a:solidFill>
                <a:latin typeface="Approach"/>
              </a:rPr>
            </a:br>
            <a:r>
              <a:rPr lang="es-ES" sz="2000" b="0" dirty="0">
                <a:solidFill>
                  <a:schemeClr val="tx1"/>
                </a:solidFill>
                <a:latin typeface="Approach"/>
              </a:rPr>
              <a:t>CREMA-GEL</a:t>
            </a:r>
            <a:br>
              <a:rPr lang="es-ES" sz="2000" b="0" dirty="0">
                <a:solidFill>
                  <a:schemeClr val="tx1"/>
                </a:solidFill>
                <a:latin typeface="Approach"/>
              </a:rPr>
            </a:br>
            <a:br>
              <a:rPr lang="es-ES" sz="2000" b="0" dirty="0">
                <a:solidFill>
                  <a:schemeClr val="tx1"/>
                </a:solidFill>
                <a:latin typeface="Approach"/>
              </a:rPr>
            </a:br>
            <a:r>
              <a:rPr lang="es-ES" sz="2000" b="0" dirty="0">
                <a:solidFill>
                  <a:schemeClr val="tx1"/>
                </a:solidFill>
                <a:latin typeface="Approach"/>
              </a:rPr>
              <a:t>GEL</a:t>
            </a:r>
            <a:br>
              <a:rPr lang="es-ES" sz="2000" b="0" dirty="0">
                <a:solidFill>
                  <a:schemeClr val="tx1"/>
                </a:solidFill>
                <a:latin typeface="Approach"/>
              </a:rPr>
            </a:br>
            <a:br>
              <a:rPr lang="es-ES" sz="2000" b="0" dirty="0">
                <a:solidFill>
                  <a:schemeClr val="tx1"/>
                </a:solidFill>
                <a:latin typeface="Approach"/>
              </a:rPr>
            </a:br>
            <a:r>
              <a:rPr lang="es-ES" sz="2000" b="0" dirty="0">
                <a:solidFill>
                  <a:schemeClr val="tx1"/>
                </a:solidFill>
                <a:latin typeface="Approach"/>
              </a:rPr>
              <a:t>SOLUCIONES </a:t>
            </a:r>
            <a:br>
              <a:rPr lang="es-ES" sz="2000" b="0" dirty="0">
                <a:solidFill>
                  <a:schemeClr val="tx1"/>
                </a:solidFill>
                <a:latin typeface="Approach"/>
              </a:rPr>
            </a:br>
            <a:br>
              <a:rPr lang="es-ES" sz="2000" b="0" dirty="0">
                <a:solidFill>
                  <a:schemeClr val="tx1"/>
                </a:solidFill>
                <a:latin typeface="Approach"/>
              </a:rPr>
            </a:br>
            <a:r>
              <a:rPr lang="es-ES" sz="2000" b="0" dirty="0">
                <a:solidFill>
                  <a:schemeClr val="tx1"/>
                </a:solidFill>
                <a:latin typeface="Approach"/>
              </a:rPr>
              <a:t>SUSPENSIONES</a:t>
            </a:r>
            <a:br>
              <a:rPr lang="es-ES" sz="2000" b="0" dirty="0">
                <a:solidFill>
                  <a:schemeClr val="tx1"/>
                </a:solidFill>
                <a:latin typeface="Approach"/>
              </a:rPr>
            </a:br>
            <a:br>
              <a:rPr lang="es-ES" sz="2000" b="0" dirty="0">
                <a:solidFill>
                  <a:schemeClr val="tx1"/>
                </a:solidFill>
                <a:latin typeface="Approach"/>
              </a:rPr>
            </a:br>
            <a:endParaRPr lang="es-ES" sz="2000" b="0" dirty="0">
              <a:solidFill>
                <a:schemeClr val="tx1"/>
              </a:solidFill>
              <a:latin typeface="Approach"/>
            </a:endParaRP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pic>
        <p:nvPicPr>
          <p:cNvPr id="9" name="Gráfico 8" descr="Badge Segui con relleno sólido">
            <a:extLst>
              <a:ext uri="{FF2B5EF4-FFF2-40B4-BE49-F238E27FC236}">
                <a16:creationId xmlns:a16="http://schemas.microsoft.com/office/drawing/2014/main" id="{2B4B08E6-C98B-4681-97B2-72B0514031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6720" y="672663"/>
            <a:ext cx="914400" cy="914400"/>
          </a:xfrm>
          <a:prstGeom prst="rect">
            <a:avLst/>
          </a:prstGeom>
        </p:spPr>
      </p:pic>
      <p:pic>
        <p:nvPicPr>
          <p:cNvPr id="11" name="Gráfico 10" descr="Znaczek — przestań obserwować con relleno sólido">
            <a:extLst>
              <a:ext uri="{FF2B5EF4-FFF2-40B4-BE49-F238E27FC236}">
                <a16:creationId xmlns:a16="http://schemas.microsoft.com/office/drawing/2014/main" id="{BAC9971A-54FF-423F-AB4E-05BE50CCCB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23850" y="5381625"/>
            <a:ext cx="914400" cy="914400"/>
          </a:xfrm>
          <a:prstGeom prst="rect">
            <a:avLst/>
          </a:prstGeom>
        </p:spPr>
      </p:pic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5EFE6942-F391-4168-923F-35BEBB438A99}"/>
              </a:ext>
            </a:extLst>
          </p:cNvPr>
          <p:cNvCxnSpPr>
            <a:cxnSpLocks/>
          </p:cNvCxnSpPr>
          <p:nvPr/>
        </p:nvCxnSpPr>
        <p:spPr>
          <a:xfrm>
            <a:off x="1566863" y="781455"/>
            <a:ext cx="0" cy="580984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2BE03419-58EE-4B0D-BE00-6F8BD59F3FC5}"/>
              </a:ext>
            </a:extLst>
          </p:cNvPr>
          <p:cNvCxnSpPr>
            <a:cxnSpLocks/>
          </p:cNvCxnSpPr>
          <p:nvPr/>
        </p:nvCxnSpPr>
        <p:spPr>
          <a:xfrm>
            <a:off x="2790825" y="994668"/>
            <a:ext cx="460057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6A997F0D-667F-492B-8A50-DA78FD870221}"/>
              </a:ext>
            </a:extLst>
          </p:cNvPr>
          <p:cNvCxnSpPr>
            <a:cxnSpLocks/>
          </p:cNvCxnSpPr>
          <p:nvPr/>
        </p:nvCxnSpPr>
        <p:spPr>
          <a:xfrm flipV="1">
            <a:off x="3276147" y="6449657"/>
            <a:ext cx="3943803" cy="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ángulo 28">
            <a:extLst>
              <a:ext uri="{FF2B5EF4-FFF2-40B4-BE49-F238E27FC236}">
                <a16:creationId xmlns:a16="http://schemas.microsoft.com/office/drawing/2014/main" id="{B9340980-B892-4A44-8804-7C3EA4D53365}"/>
              </a:ext>
            </a:extLst>
          </p:cNvPr>
          <p:cNvSpPr/>
          <p:nvPr/>
        </p:nvSpPr>
        <p:spPr>
          <a:xfrm>
            <a:off x="7391400" y="781455"/>
            <a:ext cx="2286000" cy="456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bg1"/>
                </a:solidFill>
                <a:latin typeface="Approach"/>
              </a:rPr>
              <a:t>Pastas grasas</a:t>
            </a: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E4D362A7-918A-4255-8B4C-3CFA32CE8810}"/>
              </a:ext>
            </a:extLst>
          </p:cNvPr>
          <p:cNvSpPr/>
          <p:nvPr/>
        </p:nvSpPr>
        <p:spPr>
          <a:xfrm>
            <a:off x="7219950" y="6219824"/>
            <a:ext cx="2286000" cy="3714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latin typeface="Approach"/>
              </a:rPr>
              <a:t>Pastas acuosas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30CCC46A-E68F-4B01-B1D1-42A4DBC2EFB2}"/>
              </a:ext>
            </a:extLst>
          </p:cNvPr>
          <p:cNvSpPr txBox="1"/>
          <p:nvPr/>
        </p:nvSpPr>
        <p:spPr>
          <a:xfrm>
            <a:off x="4152900" y="1046043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Approach"/>
              </a:rPr>
              <a:t>+ polvos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ADB270D7-DC3E-4EBA-841D-B46BA136C5C0}"/>
              </a:ext>
            </a:extLst>
          </p:cNvPr>
          <p:cNvSpPr txBox="1"/>
          <p:nvPr/>
        </p:nvSpPr>
        <p:spPr>
          <a:xfrm>
            <a:off x="3838122" y="6494825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Approach"/>
              </a:rPr>
              <a:t>- polvos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A2E8F1D1-DFF2-451F-9D14-C2E2866EDF3D}"/>
              </a:ext>
            </a:extLst>
          </p:cNvPr>
          <p:cNvSpPr txBox="1"/>
          <p:nvPr/>
        </p:nvSpPr>
        <p:spPr>
          <a:xfrm>
            <a:off x="-487680" y="1567775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err="1">
                <a:latin typeface="Approach"/>
              </a:rPr>
              <a:t>Lipofilia</a:t>
            </a:r>
            <a:endParaRPr lang="es-ES" b="1" dirty="0">
              <a:latin typeface="Approach"/>
            </a:endParaRPr>
          </a:p>
        </p:txBody>
      </p:sp>
    </p:spTree>
    <p:extLst>
      <p:ext uri="{BB962C8B-B14F-4D97-AF65-F5344CB8AC3E}">
        <p14:creationId xmlns:p14="http://schemas.microsoft.com/office/powerpoint/2010/main" val="15907068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Linimento óleo-calcáreo: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D1B0C93-BE26-417E-B066-D54E12550518}"/>
              </a:ext>
            </a:extLst>
          </p:cNvPr>
          <p:cNvSpPr txBox="1"/>
          <p:nvPr/>
        </p:nvSpPr>
        <p:spPr>
          <a:xfrm>
            <a:off x="426720" y="1432898"/>
            <a:ext cx="1110615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Emulsión W/O de consistencia líquida e inestable.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Presenta una acción calmante y emoliente.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Se utiliza en fórmulas para:</a:t>
            </a:r>
          </a:p>
          <a:p>
            <a:pPr marL="2628900" lvl="5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Quemaduras</a:t>
            </a:r>
          </a:p>
          <a:p>
            <a:pPr marL="2628900" lvl="5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Dermatitis del pañal</a:t>
            </a:r>
          </a:p>
          <a:p>
            <a:pPr marL="2628900" lvl="5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Herpes en la espalda</a:t>
            </a:r>
          </a:p>
          <a:p>
            <a:pPr lvl="5"/>
            <a:endParaRPr lang="es-ES" sz="2000" dirty="0">
              <a:latin typeface="Approach"/>
            </a:endParaRPr>
          </a:p>
          <a:p>
            <a:pPr lvl="5"/>
            <a:r>
              <a:rPr lang="es-ES" sz="2000" dirty="0">
                <a:latin typeface="Approach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>
              <a:latin typeface="Approach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FE94377-80B7-49B3-BE67-EADF34ED6FF5}"/>
              </a:ext>
            </a:extLst>
          </p:cNvPr>
          <p:cNvSpPr/>
          <p:nvPr/>
        </p:nvSpPr>
        <p:spPr>
          <a:xfrm>
            <a:off x="1657350" y="3790950"/>
            <a:ext cx="9372600" cy="762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dirty="0">
                <a:latin typeface="Approach"/>
              </a:rPr>
              <a:t>Aceite vegetal</a:t>
            </a:r>
          </a:p>
          <a:p>
            <a:r>
              <a:rPr lang="es-ES" sz="2000" dirty="0">
                <a:latin typeface="Approach"/>
              </a:rPr>
              <a:t>Agua de cal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3" name="Signo menos 12">
            <a:extLst>
              <a:ext uri="{FF2B5EF4-FFF2-40B4-BE49-F238E27FC236}">
                <a16:creationId xmlns:a16="http://schemas.microsoft.com/office/drawing/2014/main" id="{237B0CA6-E770-4393-823C-14A2E4EC5AC4}"/>
              </a:ext>
            </a:extLst>
          </p:cNvPr>
          <p:cNvSpPr/>
          <p:nvPr/>
        </p:nvSpPr>
        <p:spPr>
          <a:xfrm>
            <a:off x="3743325" y="3924270"/>
            <a:ext cx="447675" cy="362010"/>
          </a:xfrm>
          <a:prstGeom prst="mathMin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</p:spTree>
    <p:extLst>
      <p:ext uri="{BB962C8B-B14F-4D97-AF65-F5344CB8AC3E}">
        <p14:creationId xmlns:p14="http://schemas.microsoft.com/office/powerpoint/2010/main" val="12238474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BF61840-3874-403A-97E2-0145B7BC2792}"/>
              </a:ext>
            </a:extLst>
          </p:cNvPr>
          <p:cNvSpPr txBox="1"/>
          <p:nvPr/>
        </p:nvSpPr>
        <p:spPr>
          <a:xfrm>
            <a:off x="426720" y="1073791"/>
            <a:ext cx="112591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u="sng" dirty="0">
                <a:latin typeface="Approach"/>
              </a:rPr>
              <a:t>Usos: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Piel dañada del bebé debido a que deja una película protectora que nutre y protege la zona del pañal.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Limpia y desinfecta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Si se desea incrementar la protección se le añade óxido de zinc por su carácter protector y astringente cutáneo que absorbe la humedad del pañal y forma una barrera que </a:t>
            </a:r>
            <a:r>
              <a:rPr lang="es-ES" sz="2000" dirty="0" err="1">
                <a:latin typeface="Approach"/>
              </a:rPr>
              <a:t>aisla</a:t>
            </a:r>
            <a:r>
              <a:rPr lang="es-ES" sz="2000" dirty="0">
                <a:latin typeface="Approach"/>
              </a:rPr>
              <a:t> la piel de la orina y los roces del pañal.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Tratamiento de la costra láctea.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Escaras en pacientes encamados por su poder limpiador y bactericida. </a:t>
            </a:r>
          </a:p>
        </p:txBody>
      </p:sp>
    </p:spTree>
    <p:extLst>
      <p:ext uri="{BB962C8B-B14F-4D97-AF65-F5344CB8AC3E}">
        <p14:creationId xmlns:p14="http://schemas.microsoft.com/office/powerpoint/2010/main" val="30759465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Emulsiones O/W: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D1B0C93-BE26-417E-B066-D54E12550518}"/>
              </a:ext>
            </a:extLst>
          </p:cNvPr>
          <p:cNvSpPr txBox="1"/>
          <p:nvPr/>
        </p:nvSpPr>
        <p:spPr>
          <a:xfrm>
            <a:off x="426720" y="1432898"/>
            <a:ext cx="111061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Son las formas farmacéuticas más usadas en la formulación magistral por vía tópica.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Composición variable:</a:t>
            </a:r>
          </a:p>
          <a:p>
            <a:r>
              <a:rPr lang="es-ES" sz="2000" dirty="0">
                <a:latin typeface="Approach"/>
              </a:rPr>
              <a:t>		</a:t>
            </a:r>
          </a:p>
          <a:p>
            <a:r>
              <a:rPr lang="es-ES" sz="2000" dirty="0">
                <a:latin typeface="Approach"/>
              </a:rPr>
              <a:t>		</a:t>
            </a:r>
          </a:p>
          <a:p>
            <a:pPr lvl="5"/>
            <a:r>
              <a:rPr lang="es-ES" sz="2000" dirty="0">
                <a:latin typeface="Approach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>
              <a:latin typeface="Approach"/>
            </a:endParaRP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46EC93AF-833E-4113-942E-10F62FE2E84D}"/>
              </a:ext>
            </a:extLst>
          </p:cNvPr>
          <p:cNvCxnSpPr>
            <a:cxnSpLocks/>
          </p:cNvCxnSpPr>
          <p:nvPr/>
        </p:nvCxnSpPr>
        <p:spPr>
          <a:xfrm>
            <a:off x="3959604" y="2902591"/>
            <a:ext cx="377504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B53EB65F-1EFE-4070-8FC6-495EE39C7DE8}"/>
              </a:ext>
            </a:extLst>
          </p:cNvPr>
          <p:cNvSpPr txBox="1"/>
          <p:nvPr/>
        </p:nvSpPr>
        <p:spPr>
          <a:xfrm>
            <a:off x="510610" y="2717925"/>
            <a:ext cx="1258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pproach"/>
              </a:rPr>
              <a:t>Fase grasa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ADA5759E-CC31-4A53-8DA4-5A6FD88A00E6}"/>
              </a:ext>
            </a:extLst>
          </p:cNvPr>
          <p:cNvSpPr txBox="1"/>
          <p:nvPr/>
        </p:nvSpPr>
        <p:spPr>
          <a:xfrm>
            <a:off x="2750133" y="2968734"/>
            <a:ext cx="24189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latin typeface="Approach"/>
              </a:rPr>
              <a:t>10% en emulsiones fluidas o leches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BB6BF65-65E8-424B-B2FF-A0E26F7A35EA}"/>
              </a:ext>
            </a:extLst>
          </p:cNvPr>
          <p:cNvSpPr txBox="1"/>
          <p:nvPr/>
        </p:nvSpPr>
        <p:spPr>
          <a:xfrm>
            <a:off x="6835514" y="3017947"/>
            <a:ext cx="41037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latin typeface="Approach"/>
              </a:rPr>
              <a:t>40 o 50% en emulsiones grasas o consistentes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679C8E40-8B04-4DDC-B424-E6CFAC7FF622}"/>
              </a:ext>
            </a:extLst>
          </p:cNvPr>
          <p:cNvSpPr txBox="1"/>
          <p:nvPr/>
        </p:nvSpPr>
        <p:spPr>
          <a:xfrm>
            <a:off x="510610" y="4286280"/>
            <a:ext cx="111061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Fácilmente lavable.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Permiten la incorporación de sustancias hidrosolubles y liposolubles en la misma fórmula.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Son emolientes e hidratantes.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Genera sensación de confort y tacto agradable. </a:t>
            </a:r>
          </a:p>
        </p:txBody>
      </p:sp>
    </p:spTree>
    <p:extLst>
      <p:ext uri="{BB962C8B-B14F-4D97-AF65-F5344CB8AC3E}">
        <p14:creationId xmlns:p14="http://schemas.microsoft.com/office/powerpoint/2010/main" val="7694851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625599"/>
            <a:ext cx="9714594" cy="565483"/>
          </a:xfrm>
        </p:spPr>
        <p:txBody>
          <a:bodyPr/>
          <a:lstStyle/>
          <a:p>
            <a:r>
              <a:rPr lang="es-ES" dirty="0"/>
              <a:t>Emulsiones O/W: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DC0ACED-4482-46D3-9AD7-716716E070B1}"/>
              </a:ext>
            </a:extLst>
          </p:cNvPr>
          <p:cNvSpPr txBox="1"/>
          <p:nvPr/>
        </p:nvSpPr>
        <p:spPr>
          <a:xfrm>
            <a:off x="426720" y="2040927"/>
            <a:ext cx="10935222" cy="3391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latin typeface="Approach"/>
              </a:rPr>
              <a:t>Tipos de emulsiones O/W:</a:t>
            </a:r>
            <a:endParaRPr lang="es-ES" sz="2000" dirty="0">
              <a:latin typeface="Approach"/>
            </a:endParaRPr>
          </a:p>
          <a:p>
            <a:pPr lvl="4">
              <a:lnSpc>
                <a:spcPct val="200000"/>
              </a:lnSpc>
            </a:pPr>
            <a:endParaRPr lang="es-ES" sz="2000" dirty="0">
              <a:latin typeface="Approach"/>
            </a:endParaRPr>
          </a:p>
          <a:p>
            <a:pPr marL="2171700" lvl="4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Emulsiones O/W aniónicas</a:t>
            </a:r>
          </a:p>
          <a:p>
            <a:pPr marL="3086100" lvl="6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Base </a:t>
            </a:r>
            <a:r>
              <a:rPr lang="es-ES" sz="2000" dirty="0" err="1">
                <a:latin typeface="Approach"/>
              </a:rPr>
              <a:t>Beeler</a:t>
            </a:r>
            <a:endParaRPr lang="es-ES" sz="2000" dirty="0">
              <a:latin typeface="Approach"/>
            </a:endParaRPr>
          </a:p>
          <a:p>
            <a:pPr marL="3086100" lvl="6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Base </a:t>
            </a:r>
            <a:r>
              <a:rPr lang="es-ES" sz="2000" dirty="0" err="1">
                <a:latin typeface="Approach"/>
              </a:rPr>
              <a:t>Lanette</a:t>
            </a:r>
            <a:r>
              <a:rPr lang="es-ES" sz="2000" b="1" dirty="0">
                <a:latin typeface="Approach"/>
              </a:rPr>
              <a:t> </a:t>
            </a:r>
          </a:p>
          <a:p>
            <a:pPr marL="3086100" lvl="6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Base antioxidante</a:t>
            </a:r>
          </a:p>
        </p:txBody>
      </p:sp>
    </p:spTree>
    <p:extLst>
      <p:ext uri="{BB962C8B-B14F-4D97-AF65-F5344CB8AC3E}">
        <p14:creationId xmlns:p14="http://schemas.microsoft.com/office/powerpoint/2010/main" val="3596987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625599"/>
            <a:ext cx="9714594" cy="565483"/>
          </a:xfrm>
        </p:spPr>
        <p:txBody>
          <a:bodyPr/>
          <a:lstStyle/>
          <a:p>
            <a:r>
              <a:rPr lang="es-ES" dirty="0"/>
              <a:t>Emulsiones O/W: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DC0ACED-4482-46D3-9AD7-716716E070B1}"/>
              </a:ext>
            </a:extLst>
          </p:cNvPr>
          <p:cNvSpPr txBox="1"/>
          <p:nvPr/>
        </p:nvSpPr>
        <p:spPr>
          <a:xfrm>
            <a:off x="541020" y="1424607"/>
            <a:ext cx="10935222" cy="5853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latin typeface="Approach"/>
              </a:rPr>
              <a:t>Tipos de emulsiones O/W:</a:t>
            </a:r>
            <a:endParaRPr lang="es-ES" sz="2000" dirty="0">
              <a:latin typeface="Approach"/>
            </a:endParaRPr>
          </a:p>
          <a:p>
            <a:pPr marL="2171700" lvl="4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Base no iónicas</a:t>
            </a:r>
          </a:p>
          <a:p>
            <a:pPr marL="3086100" lvl="6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Base Acofarma </a:t>
            </a:r>
            <a:r>
              <a:rPr lang="es-ES" sz="2000" dirty="0" err="1">
                <a:latin typeface="Approach"/>
              </a:rPr>
              <a:t>cetomacrogol</a:t>
            </a:r>
            <a:endParaRPr lang="es-ES" sz="2000" dirty="0">
              <a:latin typeface="Approach"/>
            </a:endParaRPr>
          </a:p>
          <a:p>
            <a:pPr marL="3086100" lvl="6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Base Acofarma glucídica</a:t>
            </a:r>
          </a:p>
          <a:p>
            <a:pPr marL="3086100" lvl="6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Base Acofarma O/W 1011</a:t>
            </a:r>
          </a:p>
          <a:p>
            <a:pPr marL="3086100" lvl="6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Neo PCL </a:t>
            </a:r>
            <a:r>
              <a:rPr lang="es-ES" sz="2000" dirty="0" err="1">
                <a:latin typeface="Approach"/>
              </a:rPr>
              <a:t>autoemulsionable</a:t>
            </a:r>
            <a:r>
              <a:rPr lang="es-ES" sz="2000" dirty="0">
                <a:latin typeface="Approach"/>
              </a:rPr>
              <a:t> O/W</a:t>
            </a:r>
          </a:p>
          <a:p>
            <a:pPr marL="3086100" lvl="6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Base F-2230</a:t>
            </a:r>
          </a:p>
          <a:p>
            <a:pPr marL="3086100" lvl="6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Base Loción O/W L-200</a:t>
            </a:r>
          </a:p>
          <a:p>
            <a:pPr marL="3086100" lvl="6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Base </a:t>
            </a:r>
            <a:r>
              <a:rPr lang="es-ES" sz="2000" dirty="0" err="1">
                <a:latin typeface="Approach"/>
              </a:rPr>
              <a:t>Soft</a:t>
            </a:r>
            <a:r>
              <a:rPr lang="es-ES" sz="2000" dirty="0">
                <a:latin typeface="Approach"/>
              </a:rPr>
              <a:t>-care 1722</a:t>
            </a:r>
          </a:p>
          <a:p>
            <a:pPr marL="3086100" lvl="6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s-ES" sz="2000" dirty="0">
              <a:latin typeface="Approach"/>
            </a:endParaRPr>
          </a:p>
        </p:txBody>
      </p:sp>
    </p:spTree>
    <p:extLst>
      <p:ext uri="{BB962C8B-B14F-4D97-AF65-F5344CB8AC3E}">
        <p14:creationId xmlns:p14="http://schemas.microsoft.com/office/powerpoint/2010/main" val="23538215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Base Acofarma antioxidante: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DC0ACED-4482-46D3-9AD7-716716E070B1}"/>
              </a:ext>
            </a:extLst>
          </p:cNvPr>
          <p:cNvSpPr txBox="1"/>
          <p:nvPr/>
        </p:nvSpPr>
        <p:spPr>
          <a:xfrm>
            <a:off x="526093" y="1378586"/>
            <a:ext cx="10935222" cy="4930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Crema antioxidante </a:t>
            </a:r>
            <a:r>
              <a:rPr lang="es-ES" sz="2000" dirty="0" err="1">
                <a:latin typeface="Approach"/>
              </a:rPr>
              <a:t>anfifílica</a:t>
            </a:r>
            <a:r>
              <a:rPr lang="es-ES" sz="2000" dirty="0">
                <a:latin typeface="Approach"/>
              </a:rPr>
              <a:t>. 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Está diseñada para proteger los principios activos frente a la oxidación.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Crema consistente de aspecto lechoso. 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Es capaz de incorporar ingredientes activos sensibles a la oxidación previamente pulverizados o solubilizados en solventes hidrofílicos y/o en pequeños porcentajes de solventes lipofílicos. 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Está diseñada para proteger los principios activos frente a la oxidación. 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Permite incorporar activos como la hidroquinona y la </a:t>
            </a:r>
            <a:r>
              <a:rPr lang="es-ES" sz="2000" dirty="0" err="1">
                <a:latin typeface="Approach"/>
              </a:rPr>
              <a:t>tretinoina</a:t>
            </a:r>
            <a:r>
              <a:rPr lang="es-ES" sz="2000" dirty="0">
                <a:latin typeface="Approach"/>
              </a:rPr>
              <a:t> sin necesidad de añadir antioxidantes. </a:t>
            </a:r>
          </a:p>
        </p:txBody>
      </p:sp>
    </p:spTree>
    <p:extLst>
      <p:ext uri="{BB962C8B-B14F-4D97-AF65-F5344CB8AC3E}">
        <p14:creationId xmlns:p14="http://schemas.microsoft.com/office/powerpoint/2010/main" val="8716282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Base Acofarma antioxidante: 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graphicFrame>
        <p:nvGraphicFramePr>
          <p:cNvPr id="6" name="Tabla 7">
            <a:extLst>
              <a:ext uri="{FF2B5EF4-FFF2-40B4-BE49-F238E27FC236}">
                <a16:creationId xmlns:a16="http://schemas.microsoft.com/office/drawing/2014/main" id="{317562A8-5CA6-435C-8737-8043C65431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696359"/>
              </p:ext>
            </p:extLst>
          </p:nvPr>
        </p:nvGraphicFramePr>
        <p:xfrm>
          <a:off x="596901" y="1777235"/>
          <a:ext cx="8128000" cy="427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353418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Approach"/>
                        </a:rPr>
                        <a:t>Fórmula tipo </a:t>
                      </a:r>
                      <a:r>
                        <a:rPr lang="es-ES" sz="1600" dirty="0" err="1">
                          <a:latin typeface="Approach"/>
                        </a:rPr>
                        <a:t>despigmentante</a:t>
                      </a:r>
                      <a:endParaRPr lang="es-ES" sz="1600" dirty="0">
                        <a:latin typeface="Approach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9778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b="1" dirty="0" err="1">
                          <a:latin typeface="Approach"/>
                        </a:rPr>
                        <a:t>Despigmentante</a:t>
                      </a:r>
                      <a:r>
                        <a:rPr lang="es-ES" sz="1600" b="1" dirty="0">
                          <a:latin typeface="Approach"/>
                        </a:rPr>
                        <a:t> primario: </a:t>
                      </a:r>
                      <a:r>
                        <a:rPr lang="es-ES" sz="1600" b="0" dirty="0">
                          <a:latin typeface="Approach"/>
                        </a:rPr>
                        <a:t>suele ser hidroquinona en la mayoría de los casos en concentraciones del 3 al 5%. Puede producir reacciones irritantes sobre la piel. </a:t>
                      </a:r>
                      <a:endParaRPr lang="es-ES" sz="1600" b="1" dirty="0">
                        <a:latin typeface="Approach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0619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b="1" dirty="0" err="1">
                          <a:latin typeface="Approach"/>
                        </a:rPr>
                        <a:t>Despigmentante</a:t>
                      </a:r>
                      <a:r>
                        <a:rPr lang="es-ES" sz="1600" b="1" dirty="0">
                          <a:latin typeface="Approach"/>
                        </a:rPr>
                        <a:t> secundario: </a:t>
                      </a:r>
                      <a:r>
                        <a:rPr lang="es-ES" sz="1600" b="0" dirty="0">
                          <a:latin typeface="Approach"/>
                        </a:rPr>
                        <a:t>coadyuvantes de la hidroquinona también inhiben la síntesis melánica. Ácido </a:t>
                      </a:r>
                      <a:r>
                        <a:rPr lang="es-ES" sz="1600" b="0" dirty="0" err="1">
                          <a:latin typeface="Approach"/>
                        </a:rPr>
                        <a:t>kójico</a:t>
                      </a:r>
                      <a:r>
                        <a:rPr lang="es-ES" sz="1600" b="0" dirty="0">
                          <a:latin typeface="Approach"/>
                        </a:rPr>
                        <a:t> 2-3% y </a:t>
                      </a:r>
                      <a:r>
                        <a:rPr lang="es-ES" sz="1600" b="0" dirty="0" err="1">
                          <a:latin typeface="Approach"/>
                        </a:rPr>
                        <a:t>Arbutina</a:t>
                      </a:r>
                      <a:r>
                        <a:rPr lang="es-ES" sz="1600" b="0" dirty="0">
                          <a:latin typeface="Approach"/>
                        </a:rPr>
                        <a:t> 3-5%.</a:t>
                      </a:r>
                      <a:endParaRPr lang="es-ES" sz="1600" b="1" dirty="0">
                        <a:latin typeface="Approach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745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b="1" dirty="0">
                          <a:latin typeface="Approach"/>
                        </a:rPr>
                        <a:t>Dispersores del pigmento melánico: </a:t>
                      </a:r>
                      <a:r>
                        <a:rPr lang="es-ES" sz="1600" b="0" dirty="0" err="1">
                          <a:latin typeface="Approach"/>
                        </a:rPr>
                        <a:t>Tretinoina</a:t>
                      </a:r>
                      <a:r>
                        <a:rPr lang="es-ES" sz="1600" b="0" dirty="0">
                          <a:latin typeface="Approach"/>
                        </a:rPr>
                        <a:t> 0,01-0,1%. Favorece la penetración de los demás activos prescritos. Puede producir acciones irritantes sobre la piel. La concentración del 0,05% es la más empleada. Puede aumentarse o disminuirse su concentración según la tolerancia del paciente. </a:t>
                      </a:r>
                      <a:endParaRPr lang="es-ES" sz="1600" b="1" dirty="0">
                        <a:latin typeface="Approach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0772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b="1" dirty="0">
                          <a:latin typeface="Approach"/>
                        </a:rPr>
                        <a:t>Corticoides de potencia alta y/o moderada:</a:t>
                      </a:r>
                    </a:p>
                    <a:p>
                      <a:r>
                        <a:rPr lang="es-ES" sz="1600" b="0" dirty="0">
                          <a:latin typeface="Approach"/>
                        </a:rPr>
                        <a:t>Evitan o minimizan las reacciones irritantes tanto de la hidroquinona como  de la </a:t>
                      </a:r>
                      <a:r>
                        <a:rPr lang="es-ES" sz="1600" b="0" dirty="0" err="1">
                          <a:latin typeface="Approach"/>
                        </a:rPr>
                        <a:t>tretinoina</a:t>
                      </a:r>
                      <a:r>
                        <a:rPr lang="es-ES" sz="1600" b="0" dirty="0">
                          <a:latin typeface="Approach"/>
                        </a:rPr>
                        <a:t>. </a:t>
                      </a:r>
                      <a:r>
                        <a:rPr lang="es-ES" sz="1600" b="0" dirty="0" err="1">
                          <a:latin typeface="Approach"/>
                        </a:rPr>
                        <a:t>Fluocinolona</a:t>
                      </a:r>
                      <a:r>
                        <a:rPr lang="es-ES" sz="1600" b="0" dirty="0">
                          <a:latin typeface="Approach"/>
                        </a:rPr>
                        <a:t> </a:t>
                      </a:r>
                      <a:r>
                        <a:rPr lang="es-ES" sz="1600" b="0" dirty="0" err="1">
                          <a:latin typeface="Approach"/>
                        </a:rPr>
                        <a:t>acetónido</a:t>
                      </a:r>
                      <a:r>
                        <a:rPr lang="es-ES" sz="1600" b="0" dirty="0">
                          <a:latin typeface="Approach"/>
                        </a:rPr>
                        <a:t> 0,1-0,2% y </a:t>
                      </a:r>
                      <a:r>
                        <a:rPr lang="es-ES" sz="1600" b="0" dirty="0" err="1">
                          <a:latin typeface="Approach"/>
                        </a:rPr>
                        <a:t>triamcinolona</a:t>
                      </a:r>
                      <a:r>
                        <a:rPr lang="es-ES" sz="1600" b="0" dirty="0">
                          <a:latin typeface="Approach"/>
                        </a:rPr>
                        <a:t> </a:t>
                      </a:r>
                      <a:r>
                        <a:rPr lang="es-ES" sz="1600" b="0" dirty="0" err="1">
                          <a:latin typeface="Approach"/>
                        </a:rPr>
                        <a:t>acetónido</a:t>
                      </a:r>
                      <a:r>
                        <a:rPr lang="es-ES" sz="1600" b="0" dirty="0">
                          <a:latin typeface="Approach"/>
                        </a:rPr>
                        <a:t> 0,1-0,2%.</a:t>
                      </a:r>
                    </a:p>
                    <a:p>
                      <a:r>
                        <a:rPr lang="es-ES" sz="1600" b="0" dirty="0">
                          <a:latin typeface="Approach"/>
                        </a:rPr>
                        <a:t>Corticoides de baja potencia: Hidrocortisona  0,5-1%</a:t>
                      </a:r>
                    </a:p>
                    <a:p>
                      <a:r>
                        <a:rPr lang="es-ES" sz="1600" b="0" dirty="0">
                          <a:latin typeface="Approach"/>
                        </a:rPr>
                        <a:t>Antiinflamatorios no corticoides: Indometacina 2-3%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8864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b="1" dirty="0">
                          <a:latin typeface="Approach"/>
                        </a:rPr>
                        <a:t>Crema base antioxidante Acofarma: </a:t>
                      </a:r>
                      <a:r>
                        <a:rPr lang="es-ES" sz="1600" b="0" dirty="0">
                          <a:latin typeface="Approach"/>
                        </a:rPr>
                        <a:t>siempre debe usarse una base aniónica</a:t>
                      </a:r>
                      <a:endParaRPr lang="es-ES" sz="1600" b="1" dirty="0">
                        <a:latin typeface="Approach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2582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14384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Emulsiones O/W aniónicas: 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31198EEE-022B-41E8-AE18-66BB189F82C8}"/>
              </a:ext>
            </a:extLst>
          </p:cNvPr>
          <p:cNvGraphicFramePr>
            <a:graphicFrameLocks noGrp="1"/>
          </p:cNvGraphicFramePr>
          <p:nvPr/>
        </p:nvGraphicFramePr>
        <p:xfrm>
          <a:off x="1929704" y="2032522"/>
          <a:ext cx="8127999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32209750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63923571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4678221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s-ES" sz="2000" dirty="0">
                        <a:latin typeface="Approac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latin typeface="Approach"/>
                        </a:rPr>
                        <a:t>Fase acuosa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latin typeface="Approach"/>
                        </a:rPr>
                        <a:t>Fase grasa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72389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2000" dirty="0">
                          <a:latin typeface="Approach"/>
                        </a:rPr>
                        <a:t>Loción </a:t>
                      </a:r>
                      <a:r>
                        <a:rPr lang="es-ES" sz="2000" dirty="0" err="1">
                          <a:latin typeface="Approach"/>
                        </a:rPr>
                        <a:t>lanette</a:t>
                      </a:r>
                      <a:endParaRPr lang="es-ES" sz="2000" dirty="0">
                        <a:latin typeface="Approac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latin typeface="Approach"/>
                        </a:rPr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latin typeface="Approach"/>
                        </a:rPr>
                        <a:t>10%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1638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2000" dirty="0">
                          <a:latin typeface="Approach"/>
                        </a:rPr>
                        <a:t>Base </a:t>
                      </a:r>
                      <a:r>
                        <a:rPr lang="es-ES" sz="2000" dirty="0" err="1">
                          <a:latin typeface="Approach"/>
                        </a:rPr>
                        <a:t>Beeler</a:t>
                      </a:r>
                      <a:endParaRPr lang="es-ES" sz="2000" dirty="0">
                        <a:latin typeface="Approac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latin typeface="Approach"/>
                        </a:rPr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latin typeface="Approach"/>
                        </a:rPr>
                        <a:t>20%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7369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2000" dirty="0">
                          <a:latin typeface="Approach"/>
                        </a:rPr>
                        <a:t>Crema acuosa BP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latin typeface="Approach"/>
                        </a:rPr>
                        <a:t>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latin typeface="Approach"/>
                        </a:rPr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2539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2000" dirty="0">
                          <a:latin typeface="Approach"/>
                        </a:rPr>
                        <a:t>Crema base </a:t>
                      </a:r>
                      <a:r>
                        <a:rPr lang="es-ES" sz="2000" dirty="0" err="1">
                          <a:latin typeface="Approach"/>
                        </a:rPr>
                        <a:t>lanette</a:t>
                      </a:r>
                      <a:endParaRPr lang="es-ES" sz="2000" dirty="0">
                        <a:latin typeface="Approac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latin typeface="Approach"/>
                        </a:rPr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latin typeface="Approach"/>
                        </a:rPr>
                        <a:t>60%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686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2000" dirty="0">
                          <a:latin typeface="Approach"/>
                        </a:rPr>
                        <a:t>Ungüento hidrófilo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latin typeface="Approach"/>
                        </a:rPr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latin typeface="Approach"/>
                        </a:rPr>
                        <a:t>50%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4185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97543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Base </a:t>
            </a:r>
            <a:r>
              <a:rPr lang="es-ES" dirty="0" err="1"/>
              <a:t>Beeler</a:t>
            </a:r>
            <a:r>
              <a:rPr lang="es-ES" dirty="0"/>
              <a:t>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DC0ACED-4482-46D3-9AD7-716716E070B1}"/>
              </a:ext>
            </a:extLst>
          </p:cNvPr>
          <p:cNvSpPr txBox="1"/>
          <p:nvPr/>
        </p:nvSpPr>
        <p:spPr>
          <a:xfrm>
            <a:off x="526093" y="1378586"/>
            <a:ext cx="10935222" cy="3083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Base aniónica, sin emolientes oleosos y con una baja fase grasa. 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Base idónea para pieles que no requieren un aporte de lípidos. 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Puede ser ligeramente irritante en pieles muy sensibles. 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b="1" u="sng" dirty="0">
                <a:latin typeface="Approach"/>
              </a:rPr>
              <a:t>Muy estable con sustancias oxidantes como hidroquinona y ácido retinoico. </a:t>
            </a:r>
          </a:p>
          <a:p>
            <a:pPr>
              <a:lnSpc>
                <a:spcPct val="200000"/>
              </a:lnSpc>
            </a:pPr>
            <a:endParaRPr lang="es-ES" sz="2000" dirty="0">
              <a:latin typeface="Approach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A174877-F00E-472B-983E-CE011DC67FB4}"/>
              </a:ext>
            </a:extLst>
          </p:cNvPr>
          <p:cNvSpPr/>
          <p:nvPr/>
        </p:nvSpPr>
        <p:spPr>
          <a:xfrm>
            <a:off x="3131507" y="4167187"/>
            <a:ext cx="5298502" cy="2515678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>
                <a:solidFill>
                  <a:schemeClr val="tx1"/>
                </a:solidFill>
                <a:latin typeface="Approach"/>
              </a:rPr>
              <a:t>Fórmula de la crema base </a:t>
            </a:r>
            <a:r>
              <a:rPr lang="es-ES" sz="2000" b="1" dirty="0" err="1">
                <a:solidFill>
                  <a:schemeClr val="tx1"/>
                </a:solidFill>
                <a:latin typeface="Approach"/>
              </a:rPr>
              <a:t>Beeler</a:t>
            </a:r>
            <a:r>
              <a:rPr lang="es-ES" sz="2000" b="1" dirty="0">
                <a:solidFill>
                  <a:schemeClr val="tx1"/>
                </a:solidFill>
                <a:latin typeface="Approach"/>
              </a:rPr>
              <a:t> clásica</a:t>
            </a: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r>
              <a:rPr lang="es-ES" sz="2000" dirty="0">
                <a:solidFill>
                  <a:schemeClr val="tx1"/>
                </a:solidFill>
                <a:latin typeface="Approach"/>
              </a:rPr>
              <a:t>Alcohol </a:t>
            </a:r>
            <a:r>
              <a:rPr lang="es-ES" sz="2000" dirty="0" err="1">
                <a:solidFill>
                  <a:schemeClr val="tx1"/>
                </a:solidFill>
                <a:latin typeface="Approach"/>
              </a:rPr>
              <a:t>cetílico</a:t>
            </a:r>
            <a:r>
              <a:rPr lang="es-ES" sz="2000" dirty="0">
                <a:solidFill>
                  <a:schemeClr val="tx1"/>
                </a:solidFill>
                <a:latin typeface="Approach"/>
              </a:rPr>
              <a:t> 			       15%</a:t>
            </a:r>
          </a:p>
          <a:p>
            <a:r>
              <a:rPr lang="es-ES" sz="2000" dirty="0">
                <a:solidFill>
                  <a:schemeClr val="tx1"/>
                </a:solidFill>
                <a:latin typeface="Approach"/>
              </a:rPr>
              <a:t>Cera blanca			         1%</a:t>
            </a:r>
          </a:p>
          <a:p>
            <a:r>
              <a:rPr lang="es-ES" sz="2000" dirty="0">
                <a:solidFill>
                  <a:schemeClr val="tx1"/>
                </a:solidFill>
                <a:latin typeface="Approach"/>
              </a:rPr>
              <a:t>Propilenglicol			       10%</a:t>
            </a:r>
          </a:p>
          <a:p>
            <a:r>
              <a:rPr lang="es-ES" sz="2000" dirty="0">
                <a:solidFill>
                  <a:schemeClr val="tx1"/>
                </a:solidFill>
                <a:latin typeface="Approach"/>
              </a:rPr>
              <a:t>Sodio </a:t>
            </a:r>
            <a:r>
              <a:rPr lang="es-ES" sz="2000" dirty="0" err="1">
                <a:solidFill>
                  <a:schemeClr val="tx1"/>
                </a:solidFill>
                <a:latin typeface="Approach"/>
              </a:rPr>
              <a:t>laurilsulfato</a:t>
            </a:r>
            <a:r>
              <a:rPr lang="es-ES" sz="2000" dirty="0">
                <a:solidFill>
                  <a:schemeClr val="tx1"/>
                </a:solidFill>
                <a:latin typeface="Approach"/>
              </a:rPr>
              <a:t> 		         2%</a:t>
            </a:r>
          </a:p>
          <a:p>
            <a:r>
              <a:rPr lang="es-ES" sz="2000" dirty="0">
                <a:solidFill>
                  <a:schemeClr val="tx1"/>
                </a:solidFill>
                <a:latin typeface="Approach"/>
              </a:rPr>
              <a:t>Agua purificada 			</a:t>
            </a:r>
            <a:r>
              <a:rPr lang="es-ES" sz="2000" dirty="0" err="1">
                <a:solidFill>
                  <a:schemeClr val="tx1"/>
                </a:solidFill>
                <a:latin typeface="Approach"/>
              </a:rPr>
              <a:t>csp</a:t>
            </a:r>
            <a:r>
              <a:rPr lang="es-ES" sz="2000" dirty="0">
                <a:solidFill>
                  <a:schemeClr val="tx1"/>
                </a:solidFill>
                <a:latin typeface="Approach"/>
              </a:rPr>
              <a:t> 50 g</a:t>
            </a:r>
          </a:p>
        </p:txBody>
      </p:sp>
    </p:spTree>
    <p:extLst>
      <p:ext uri="{BB962C8B-B14F-4D97-AF65-F5344CB8AC3E}">
        <p14:creationId xmlns:p14="http://schemas.microsoft.com/office/powerpoint/2010/main" val="7352048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Base </a:t>
            </a:r>
            <a:r>
              <a:rPr lang="es-ES" dirty="0" err="1"/>
              <a:t>Beeler</a:t>
            </a:r>
            <a:r>
              <a:rPr lang="es-ES" dirty="0"/>
              <a:t>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DC0ACED-4482-46D3-9AD7-716716E070B1}"/>
              </a:ext>
            </a:extLst>
          </p:cNvPr>
          <p:cNvSpPr txBox="1"/>
          <p:nvPr/>
        </p:nvSpPr>
        <p:spPr>
          <a:xfrm>
            <a:off x="526093" y="1378586"/>
            <a:ext cx="10935222" cy="185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La crema base </a:t>
            </a:r>
            <a:r>
              <a:rPr lang="es-ES" sz="2000" dirty="0" err="1">
                <a:latin typeface="Approach"/>
              </a:rPr>
              <a:t>Beeler</a:t>
            </a:r>
            <a:r>
              <a:rPr lang="es-ES" sz="2000" dirty="0">
                <a:latin typeface="Approach"/>
              </a:rPr>
              <a:t> es más irritante que las emulsiones O/W no iónicas. 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Su aspecto es menos agradable que las emulsiones O/W no iónicas.  </a:t>
            </a:r>
          </a:p>
          <a:p>
            <a:pPr>
              <a:lnSpc>
                <a:spcPct val="200000"/>
              </a:lnSpc>
            </a:pPr>
            <a:endParaRPr lang="es-ES" sz="2000" dirty="0">
              <a:latin typeface="Approach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A174877-F00E-472B-983E-CE011DC67FB4}"/>
              </a:ext>
            </a:extLst>
          </p:cNvPr>
          <p:cNvSpPr/>
          <p:nvPr/>
        </p:nvSpPr>
        <p:spPr>
          <a:xfrm>
            <a:off x="2870521" y="3028440"/>
            <a:ext cx="6098115" cy="3481417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  <a:latin typeface="Approach"/>
              </a:rPr>
              <a:t>No se puede utilizar con sustancias catiónicas como:</a:t>
            </a: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  <a:latin typeface="Approach"/>
              </a:rPr>
              <a:t>Gentamicina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  <a:latin typeface="Approach"/>
              </a:rPr>
              <a:t>Neomicina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  <a:latin typeface="Approach"/>
              </a:rPr>
              <a:t>Clorhexidina </a:t>
            </a:r>
            <a:r>
              <a:rPr lang="es-ES" sz="2000" b="1" dirty="0" err="1">
                <a:solidFill>
                  <a:schemeClr val="tx1"/>
                </a:solidFill>
                <a:latin typeface="Approach"/>
              </a:rPr>
              <a:t>digluconato</a:t>
            </a:r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  <a:latin typeface="Approach"/>
              </a:rPr>
              <a:t>Lidocaína clorhidrato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  <a:latin typeface="Approach"/>
              </a:rPr>
              <a:t>Lactato amónico</a:t>
            </a: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  <a:latin typeface="Approach"/>
              </a:rPr>
              <a:t>Permite la incorporación de principios activos ácidos.</a:t>
            </a: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</p:txBody>
      </p:sp>
    </p:spTree>
    <p:extLst>
      <p:ext uri="{BB962C8B-B14F-4D97-AF65-F5344CB8AC3E}">
        <p14:creationId xmlns:p14="http://schemas.microsoft.com/office/powerpoint/2010/main" val="1998786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A973F165-F0C4-400B-B09D-87B3B80AD2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844271"/>
              </p:ext>
            </p:extLst>
          </p:nvPr>
        </p:nvGraphicFramePr>
        <p:xfrm>
          <a:off x="426720" y="1117230"/>
          <a:ext cx="1133856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1593">
                  <a:extLst>
                    <a:ext uri="{9D8B030D-6E8A-4147-A177-3AD203B41FA5}">
                      <a16:colId xmlns:a16="http://schemas.microsoft.com/office/drawing/2014/main" val="931740822"/>
                    </a:ext>
                  </a:extLst>
                </a:gridCol>
                <a:gridCol w="2216426">
                  <a:extLst>
                    <a:ext uri="{9D8B030D-6E8A-4147-A177-3AD203B41FA5}">
                      <a16:colId xmlns:a16="http://schemas.microsoft.com/office/drawing/2014/main" val="615547989"/>
                    </a:ext>
                  </a:extLst>
                </a:gridCol>
                <a:gridCol w="1490870">
                  <a:extLst>
                    <a:ext uri="{9D8B030D-6E8A-4147-A177-3AD203B41FA5}">
                      <a16:colId xmlns:a16="http://schemas.microsoft.com/office/drawing/2014/main" val="585742806"/>
                    </a:ext>
                  </a:extLst>
                </a:gridCol>
                <a:gridCol w="6149671">
                  <a:extLst>
                    <a:ext uri="{9D8B030D-6E8A-4147-A177-3AD203B41FA5}">
                      <a16:colId xmlns:a16="http://schemas.microsoft.com/office/drawing/2014/main" val="284835247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s-ES" dirty="0">
                          <a:solidFill>
                            <a:schemeClr val="tx1"/>
                          </a:solidFill>
                          <a:latin typeface="Approach"/>
                        </a:rPr>
                        <a:t>CLASIFICACIÓN DE LOS VEHÍCULOS DERMATOLÓGICOS DE MAYOR A MENOR OCLUSIVIDAD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2439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 dirty="0" err="1">
                          <a:latin typeface="Approach"/>
                        </a:rPr>
                        <a:t>Lipofilía</a:t>
                      </a:r>
                      <a:endParaRPr lang="es-ES" b="1" dirty="0">
                        <a:latin typeface="Approach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1" dirty="0">
                          <a:latin typeface="Approach"/>
                        </a:rPr>
                        <a:t>Vehículo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1" dirty="0">
                          <a:latin typeface="Approach"/>
                        </a:rPr>
                        <a:t>Patologías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1" dirty="0">
                          <a:latin typeface="Approach"/>
                        </a:rPr>
                        <a:t>Ejemplos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1266514"/>
                  </a:ext>
                </a:extLst>
              </a:tr>
              <a:tr h="370840">
                <a:tc rowSpan="11">
                  <a:txBody>
                    <a:bodyPr/>
                    <a:lstStyle/>
                    <a:p>
                      <a:endParaRPr lang="es-ES" dirty="0">
                        <a:latin typeface="Approach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pproach"/>
                        </a:rPr>
                        <a:t>Lipogeles</a:t>
                      </a:r>
                      <a:r>
                        <a:rPr lang="es-ES" dirty="0">
                          <a:latin typeface="Approach"/>
                        </a:rPr>
                        <a:t> (vaselina)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pproach"/>
                        </a:rPr>
                        <a:t>Crónicas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pproach"/>
                        </a:rPr>
                        <a:t>Líquen</a:t>
                      </a:r>
                      <a:r>
                        <a:rPr lang="es-ES" dirty="0">
                          <a:latin typeface="Approach"/>
                        </a:rPr>
                        <a:t> plano oral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756206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" dirty="0">
                        <a:latin typeface="Approach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pproach"/>
                        </a:rPr>
                        <a:t>Pastas grasas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pproach"/>
                        </a:rPr>
                        <a:t>Crónicas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pproach"/>
                        </a:rPr>
                        <a:t>Eccemas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331672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" dirty="0">
                        <a:latin typeface="Approach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pproach"/>
                        </a:rPr>
                        <a:t>Bases de absorción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pproach"/>
                        </a:rPr>
                        <a:t>Crónicas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pproach"/>
                        </a:rPr>
                        <a:t>Psoriasis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75995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" dirty="0">
                        <a:latin typeface="Approach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pproach"/>
                        </a:rPr>
                        <a:t>Emulsiones W/O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pproach"/>
                        </a:rPr>
                        <a:t>Mixtas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err="1">
                          <a:latin typeface="Approach"/>
                        </a:rPr>
                        <a:t>Fotoenvejecimiento</a:t>
                      </a:r>
                      <a:endParaRPr lang="es-ES" dirty="0">
                        <a:latin typeface="Approach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250327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" dirty="0">
                        <a:latin typeface="Approach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pproach"/>
                        </a:rPr>
                        <a:t>Emulsiones O/W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pproach"/>
                        </a:rPr>
                        <a:t>Mixtas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pproach"/>
                        </a:rPr>
                        <a:t>Dermatitis seborreica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260605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" dirty="0">
                        <a:latin typeface="Approach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pproach"/>
                        </a:rPr>
                        <a:t>Emulsiones W/S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pproach"/>
                        </a:rPr>
                        <a:t>Mixtas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pproach"/>
                        </a:rPr>
                        <a:t>Rosácea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868629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" dirty="0">
                        <a:latin typeface="Approach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pproach"/>
                        </a:rPr>
                        <a:t>Crema-gel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pproach"/>
                        </a:rPr>
                        <a:t>Agudas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pproach"/>
                        </a:rPr>
                        <a:t>Acné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662659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" dirty="0">
                        <a:latin typeface="Approach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pproach"/>
                        </a:rPr>
                        <a:t>Geles hidrófilos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pproach"/>
                        </a:rPr>
                        <a:t>Agudas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pproach"/>
                        </a:rPr>
                        <a:t>Acné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36126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" dirty="0">
                        <a:latin typeface="Approach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pproach"/>
                        </a:rPr>
                        <a:t>Pastas acuosas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pproach"/>
                        </a:rPr>
                        <a:t>Agudas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pproach"/>
                        </a:rPr>
                        <a:t>Dermatitis del </a:t>
                      </a:r>
                      <a:r>
                        <a:rPr lang="es-ES" dirty="0" err="1">
                          <a:latin typeface="Approach"/>
                        </a:rPr>
                        <a:t>pañas</a:t>
                      </a:r>
                      <a:endParaRPr lang="es-ES" dirty="0">
                        <a:latin typeface="Approach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693325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pproach"/>
                        </a:rPr>
                        <a:t>Suspensiones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pproach"/>
                        </a:rPr>
                        <a:t>Agudas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pproach"/>
                        </a:rPr>
                        <a:t>Acné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3731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" dirty="0">
                        <a:latin typeface="Approach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pproach"/>
                        </a:rPr>
                        <a:t>Soluciones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pproach"/>
                        </a:rPr>
                        <a:t>Agudas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pproach"/>
                        </a:rPr>
                        <a:t>Quemaduras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8645268"/>
                  </a:ext>
                </a:extLst>
              </a:tr>
            </a:tbl>
          </a:graphicData>
        </a:graphic>
      </p:graphicFrame>
      <p:pic>
        <p:nvPicPr>
          <p:cNvPr id="6" name="Gráfico 5" descr="Badge Segui con relleno sólido">
            <a:extLst>
              <a:ext uri="{FF2B5EF4-FFF2-40B4-BE49-F238E27FC236}">
                <a16:creationId xmlns:a16="http://schemas.microsoft.com/office/drawing/2014/main" id="{1969AD2F-C908-4667-8991-216E00D238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1567" y="1884444"/>
            <a:ext cx="563217" cy="563217"/>
          </a:xfrm>
          <a:prstGeom prst="rect">
            <a:avLst/>
          </a:prstGeom>
        </p:spPr>
      </p:pic>
      <p:pic>
        <p:nvPicPr>
          <p:cNvPr id="8" name="Gráfico 7" descr="Znaczek — przestań obserwować con relleno sólido">
            <a:extLst>
              <a:ext uri="{FF2B5EF4-FFF2-40B4-BE49-F238E27FC236}">
                <a16:creationId xmlns:a16="http://schemas.microsoft.com/office/drawing/2014/main" id="{606925FE-A984-480D-8C1B-B1082FB8E6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1566" y="4989130"/>
            <a:ext cx="563217" cy="563217"/>
          </a:xfrm>
          <a:prstGeom prst="rect">
            <a:avLst/>
          </a:prstGeom>
        </p:spPr>
      </p:pic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F846F657-0830-425E-AE43-6C9CEE02FDE1}"/>
              </a:ext>
            </a:extLst>
          </p:cNvPr>
          <p:cNvCxnSpPr>
            <a:cxnSpLocks/>
          </p:cNvCxnSpPr>
          <p:nvPr/>
        </p:nvCxnSpPr>
        <p:spPr>
          <a:xfrm>
            <a:off x="1113175" y="2487504"/>
            <a:ext cx="0" cy="241248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21238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Base </a:t>
            </a:r>
            <a:r>
              <a:rPr lang="es-ES" dirty="0" err="1"/>
              <a:t>Lanette</a:t>
            </a:r>
            <a:r>
              <a:rPr lang="es-ES" dirty="0"/>
              <a:t>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DC0ACED-4482-46D3-9AD7-716716E070B1}"/>
              </a:ext>
            </a:extLst>
          </p:cNvPr>
          <p:cNvSpPr txBox="1"/>
          <p:nvPr/>
        </p:nvSpPr>
        <p:spPr>
          <a:xfrm>
            <a:off x="426720" y="1797686"/>
            <a:ext cx="10935222" cy="3083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El emulgente  usado en la crema base </a:t>
            </a:r>
            <a:r>
              <a:rPr lang="es-ES" sz="2000" dirty="0" err="1">
                <a:latin typeface="Approach"/>
              </a:rPr>
              <a:t>lanette</a:t>
            </a:r>
            <a:r>
              <a:rPr lang="es-ES" sz="2000" dirty="0">
                <a:latin typeface="Approach"/>
              </a:rPr>
              <a:t> es una mezcla de jabón (</a:t>
            </a:r>
            <a:r>
              <a:rPr lang="es-ES" sz="2000" dirty="0" err="1">
                <a:latin typeface="Approach"/>
              </a:rPr>
              <a:t>cetoestearil</a:t>
            </a:r>
            <a:r>
              <a:rPr lang="es-ES" sz="2000" dirty="0">
                <a:latin typeface="Approach"/>
              </a:rPr>
              <a:t> sulfato sódico) y el alcohol </a:t>
            </a:r>
            <a:r>
              <a:rPr lang="es-ES" sz="2000" dirty="0" err="1">
                <a:latin typeface="Approach"/>
              </a:rPr>
              <a:t>cetoesterílico</a:t>
            </a:r>
            <a:r>
              <a:rPr lang="es-ES" sz="2000" dirty="0">
                <a:latin typeface="Approach"/>
              </a:rPr>
              <a:t>. </a:t>
            </a:r>
          </a:p>
          <a:p>
            <a:endParaRPr lang="es-ES" sz="2000" dirty="0"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Según el contenido graso, podemos regular la consistencia de esta base y formular desde una loción </a:t>
            </a:r>
            <a:r>
              <a:rPr lang="es-ES" sz="2000" dirty="0" err="1">
                <a:latin typeface="Approach"/>
              </a:rPr>
              <a:t>lanette</a:t>
            </a:r>
            <a:r>
              <a:rPr lang="es-ES" sz="2000" dirty="0">
                <a:latin typeface="Approach"/>
              </a:rPr>
              <a:t> hasta una crema o un ungüento. 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Todas estas bases son incompatibles con electrolitos fuertes y con sustancias ácidas (pH inferior a 2,5) y sustancias catiónicas. </a:t>
            </a:r>
          </a:p>
          <a:p>
            <a:pPr>
              <a:lnSpc>
                <a:spcPct val="200000"/>
              </a:lnSpc>
            </a:pPr>
            <a:endParaRPr lang="es-ES" sz="2000" dirty="0">
              <a:latin typeface="Approach"/>
            </a:endParaRPr>
          </a:p>
        </p:txBody>
      </p:sp>
    </p:spTree>
    <p:extLst>
      <p:ext uri="{BB962C8B-B14F-4D97-AF65-F5344CB8AC3E}">
        <p14:creationId xmlns:p14="http://schemas.microsoft.com/office/powerpoint/2010/main" val="37625704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Base </a:t>
            </a:r>
            <a:r>
              <a:rPr lang="es-ES" dirty="0" err="1"/>
              <a:t>Lanette</a:t>
            </a:r>
            <a:r>
              <a:rPr lang="es-ES" dirty="0"/>
              <a:t>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420EC936-C145-4A28-8D5D-F9390A66D6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829578"/>
              </p:ext>
            </p:extLst>
          </p:nvPr>
        </p:nvGraphicFramePr>
        <p:xfrm>
          <a:off x="426720" y="1916463"/>
          <a:ext cx="10059519" cy="3687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3173">
                  <a:extLst>
                    <a:ext uri="{9D8B030D-6E8A-4147-A177-3AD203B41FA5}">
                      <a16:colId xmlns:a16="http://schemas.microsoft.com/office/drawing/2014/main" val="3947670591"/>
                    </a:ext>
                  </a:extLst>
                </a:gridCol>
                <a:gridCol w="3353173">
                  <a:extLst>
                    <a:ext uri="{9D8B030D-6E8A-4147-A177-3AD203B41FA5}">
                      <a16:colId xmlns:a16="http://schemas.microsoft.com/office/drawing/2014/main" val="2948016897"/>
                    </a:ext>
                  </a:extLst>
                </a:gridCol>
                <a:gridCol w="3353173">
                  <a:extLst>
                    <a:ext uri="{9D8B030D-6E8A-4147-A177-3AD203B41FA5}">
                      <a16:colId xmlns:a16="http://schemas.microsoft.com/office/drawing/2014/main" val="2606575009"/>
                    </a:ext>
                  </a:extLst>
                </a:gridCol>
              </a:tblGrid>
              <a:tr h="666471">
                <a:tc gridSpan="3"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latin typeface="Approach"/>
                        </a:rPr>
                        <a:t>INCOMPATIBILIDADES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5531159"/>
                  </a:ext>
                </a:extLst>
              </a:tr>
              <a:tr h="816433">
                <a:tc>
                  <a:txBody>
                    <a:bodyPr/>
                    <a:lstStyle/>
                    <a:p>
                      <a:pPr algn="ctr"/>
                      <a:r>
                        <a:rPr lang="es-ES" sz="2000" b="1" dirty="0">
                          <a:latin typeface="Approach"/>
                        </a:rPr>
                        <a:t>A pH inferior a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1" dirty="0">
                          <a:latin typeface="Approach"/>
                        </a:rPr>
                        <a:t>Electrolitos fuertes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1" dirty="0">
                          <a:latin typeface="Approach"/>
                        </a:rPr>
                        <a:t>Tensioactivos y principios activos catiónicos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571412"/>
                  </a:ext>
                </a:extLst>
              </a:tr>
              <a:tr h="2204479">
                <a:tc>
                  <a:txBody>
                    <a:bodyPr/>
                    <a:lstStyle/>
                    <a:p>
                      <a:pPr marL="342900" indent="-342900" algn="ctr">
                        <a:buFont typeface="Arial" panose="020B0604020202020204" pitchFamily="34" charset="0"/>
                        <a:buChar char="•"/>
                      </a:pPr>
                      <a:r>
                        <a:rPr lang="es-ES" sz="2000" dirty="0">
                          <a:latin typeface="Approach"/>
                        </a:rPr>
                        <a:t>Ácido salicílico a altas concentraciones</a:t>
                      </a:r>
                    </a:p>
                    <a:p>
                      <a:pPr marL="342900" indent="-342900" algn="ctr">
                        <a:buFont typeface="Arial" panose="020B0604020202020204" pitchFamily="34" charset="0"/>
                        <a:buChar char="•"/>
                      </a:pPr>
                      <a:r>
                        <a:rPr lang="es-ES" sz="2000" dirty="0">
                          <a:latin typeface="Approach"/>
                        </a:rPr>
                        <a:t>Ácido láctico</a:t>
                      </a:r>
                    </a:p>
                    <a:p>
                      <a:pPr marL="342900" indent="-342900" algn="ctr">
                        <a:buFont typeface="Arial" panose="020B0604020202020204" pitchFamily="34" charset="0"/>
                        <a:buChar char="•"/>
                      </a:pPr>
                      <a:r>
                        <a:rPr lang="es-ES" sz="2000" dirty="0">
                          <a:latin typeface="Approach"/>
                        </a:rPr>
                        <a:t>Ácido glicólico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ctr">
                        <a:buFont typeface="Arial" panose="020B0604020202020204" pitchFamily="34" charset="0"/>
                        <a:buChar char="•"/>
                      </a:pPr>
                      <a:r>
                        <a:rPr lang="es-ES" sz="2000" dirty="0">
                          <a:latin typeface="Approach"/>
                        </a:rPr>
                        <a:t>Sulfato de cobre</a:t>
                      </a:r>
                    </a:p>
                    <a:p>
                      <a:pPr marL="342900" indent="-342900" algn="ctr">
                        <a:buFont typeface="Arial" panose="020B0604020202020204" pitchFamily="34" charset="0"/>
                        <a:buChar char="•"/>
                      </a:pPr>
                      <a:r>
                        <a:rPr lang="es-ES" sz="2000" dirty="0">
                          <a:latin typeface="Approach"/>
                        </a:rPr>
                        <a:t>Sulfato de zinc</a:t>
                      </a:r>
                    </a:p>
                    <a:p>
                      <a:pPr marL="342900" indent="-342900" algn="ctr">
                        <a:buFont typeface="Arial" panose="020B0604020202020204" pitchFamily="34" charset="0"/>
                        <a:buChar char="•"/>
                      </a:pPr>
                      <a:r>
                        <a:rPr lang="es-ES" sz="2000" dirty="0">
                          <a:latin typeface="Approach"/>
                        </a:rPr>
                        <a:t>Aluminio clorhidróxido</a:t>
                      </a:r>
                    </a:p>
                    <a:p>
                      <a:pPr marL="342900" indent="-342900" algn="ctr">
                        <a:buFont typeface="Arial" panose="020B0604020202020204" pitchFamily="34" charset="0"/>
                        <a:buChar char="•"/>
                      </a:pPr>
                      <a:r>
                        <a:rPr lang="es-ES" sz="2000" dirty="0">
                          <a:latin typeface="Approach"/>
                        </a:rPr>
                        <a:t>Amonio lactato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ctr">
                        <a:buFont typeface="Arial" panose="020B0604020202020204" pitchFamily="34" charset="0"/>
                        <a:buChar char="•"/>
                      </a:pPr>
                      <a:r>
                        <a:rPr lang="es-ES" sz="2000" dirty="0">
                          <a:latin typeface="Approach"/>
                        </a:rPr>
                        <a:t>Neomicina sulfato</a:t>
                      </a:r>
                    </a:p>
                    <a:p>
                      <a:pPr marL="342900" indent="-342900" algn="ctr">
                        <a:buFont typeface="Arial" panose="020B0604020202020204" pitchFamily="34" charset="0"/>
                        <a:buChar char="•"/>
                      </a:pPr>
                      <a:r>
                        <a:rPr lang="es-ES" sz="2000" dirty="0" err="1">
                          <a:latin typeface="Approach"/>
                        </a:rPr>
                        <a:t>Lidocaina</a:t>
                      </a:r>
                      <a:r>
                        <a:rPr lang="es-ES" sz="2000" dirty="0">
                          <a:latin typeface="Approach"/>
                        </a:rPr>
                        <a:t> clorhidrato</a:t>
                      </a:r>
                    </a:p>
                    <a:p>
                      <a:pPr marL="342900" indent="-342900" algn="ctr">
                        <a:buFont typeface="Arial" panose="020B0604020202020204" pitchFamily="34" charset="0"/>
                        <a:buChar char="•"/>
                      </a:pPr>
                      <a:r>
                        <a:rPr lang="es-ES" sz="2000" dirty="0">
                          <a:latin typeface="Approach"/>
                        </a:rPr>
                        <a:t>Clorhexidina </a:t>
                      </a:r>
                      <a:r>
                        <a:rPr lang="es-ES" sz="2000" dirty="0" err="1">
                          <a:latin typeface="Approach"/>
                        </a:rPr>
                        <a:t>digluconato</a:t>
                      </a:r>
                      <a:endParaRPr lang="es-ES" sz="2000" dirty="0">
                        <a:latin typeface="Approach"/>
                      </a:endParaRPr>
                    </a:p>
                    <a:p>
                      <a:pPr marL="342900" indent="-342900" algn="ctr">
                        <a:buFont typeface="Arial" panose="020B0604020202020204" pitchFamily="34" charset="0"/>
                        <a:buChar char="•"/>
                      </a:pPr>
                      <a:r>
                        <a:rPr lang="es-ES" sz="2000" dirty="0">
                          <a:latin typeface="Approach"/>
                        </a:rPr>
                        <a:t>Cloruro de Benzalconio</a:t>
                      </a:r>
                    </a:p>
                    <a:p>
                      <a:pPr marL="342900" indent="-342900" algn="ctr">
                        <a:buFont typeface="Arial" panose="020B0604020202020204" pitchFamily="34" charset="0"/>
                        <a:buChar char="•"/>
                      </a:pPr>
                      <a:r>
                        <a:rPr lang="es-ES" sz="2000" dirty="0">
                          <a:latin typeface="Approach"/>
                        </a:rPr>
                        <a:t>Sodio cromoglicato</a:t>
                      </a:r>
                    </a:p>
                    <a:p>
                      <a:pPr marL="342900" indent="-342900" algn="ctr">
                        <a:buFont typeface="Arial" panose="020B0604020202020204" pitchFamily="34" charset="0"/>
                        <a:buChar char="•"/>
                      </a:pPr>
                      <a:endParaRPr lang="es-ES" sz="2000" dirty="0">
                        <a:latin typeface="Approach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630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64688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Emulsiones no iónicas: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DC0ACED-4482-46D3-9AD7-716716E070B1}"/>
              </a:ext>
            </a:extLst>
          </p:cNvPr>
          <p:cNvSpPr txBox="1"/>
          <p:nvPr/>
        </p:nvSpPr>
        <p:spPr>
          <a:xfrm>
            <a:off x="426720" y="1514981"/>
            <a:ext cx="10935222" cy="123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Excipientes muy versátiles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Permiten desde formulaciones fluidas a formulaciones muy espesas, regulando su contenido graso. </a:t>
            </a:r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7F1AB69E-B22E-4190-9621-D2F286044F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429919"/>
              </p:ext>
            </p:extLst>
          </p:nvPr>
        </p:nvGraphicFramePr>
        <p:xfrm>
          <a:off x="828676" y="3064102"/>
          <a:ext cx="9129656" cy="2917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4828">
                  <a:extLst>
                    <a:ext uri="{9D8B030D-6E8A-4147-A177-3AD203B41FA5}">
                      <a16:colId xmlns:a16="http://schemas.microsoft.com/office/drawing/2014/main" val="126009970"/>
                    </a:ext>
                  </a:extLst>
                </a:gridCol>
                <a:gridCol w="4564828">
                  <a:extLst>
                    <a:ext uri="{9D8B030D-6E8A-4147-A177-3AD203B41FA5}">
                      <a16:colId xmlns:a16="http://schemas.microsoft.com/office/drawing/2014/main" val="3528959731"/>
                    </a:ext>
                  </a:extLst>
                </a:gridCol>
              </a:tblGrid>
              <a:tr h="499063"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Approach"/>
                        </a:rPr>
                        <a:t>Emulsión O/W no iónica consistente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Approach"/>
                        </a:rPr>
                        <a:t>Emulsión O/W no iónica fluida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1943437"/>
                  </a:ext>
                </a:extLst>
              </a:tr>
              <a:tr h="2418535">
                <a:tc>
                  <a:txBody>
                    <a:bodyPr/>
                    <a:lstStyle/>
                    <a:p>
                      <a:endParaRPr lang="es-ES" sz="2000" dirty="0">
                        <a:solidFill>
                          <a:schemeClr val="tx1"/>
                        </a:solidFill>
                        <a:latin typeface="Approach"/>
                      </a:endParaRPr>
                    </a:p>
                    <a:p>
                      <a:r>
                        <a:rPr lang="es-ES" sz="2000" dirty="0">
                          <a:solidFill>
                            <a:schemeClr val="tx1"/>
                          </a:solidFill>
                          <a:latin typeface="Approach"/>
                        </a:rPr>
                        <a:t>Neo PCL O/W </a:t>
                      </a:r>
                      <a:r>
                        <a:rPr lang="es-ES" sz="2000" dirty="0" err="1">
                          <a:solidFill>
                            <a:schemeClr val="tx1"/>
                          </a:solidFill>
                          <a:latin typeface="Approach"/>
                        </a:rPr>
                        <a:t>autoemulsionable</a:t>
                      </a:r>
                      <a:r>
                        <a:rPr lang="es-ES" sz="2000" dirty="0">
                          <a:solidFill>
                            <a:schemeClr val="tx1"/>
                          </a:solidFill>
                          <a:latin typeface="Approach"/>
                        </a:rPr>
                        <a:t>         25%</a:t>
                      </a:r>
                    </a:p>
                    <a:p>
                      <a:r>
                        <a:rPr lang="es-ES" sz="2000" dirty="0">
                          <a:solidFill>
                            <a:schemeClr val="tx1"/>
                          </a:solidFill>
                          <a:latin typeface="Approach"/>
                        </a:rPr>
                        <a:t>Aceite borraja                                            5%</a:t>
                      </a:r>
                    </a:p>
                    <a:p>
                      <a:r>
                        <a:rPr lang="es-ES" sz="2000" dirty="0">
                          <a:solidFill>
                            <a:schemeClr val="tx1"/>
                          </a:solidFill>
                          <a:latin typeface="Approach"/>
                        </a:rPr>
                        <a:t>BHA                                                        0,05%</a:t>
                      </a:r>
                    </a:p>
                    <a:p>
                      <a:r>
                        <a:rPr lang="es-ES" sz="2000" dirty="0">
                          <a:solidFill>
                            <a:schemeClr val="tx1"/>
                          </a:solidFill>
                          <a:latin typeface="Approach"/>
                        </a:rPr>
                        <a:t>Materia grasa                                          30%</a:t>
                      </a:r>
                    </a:p>
                    <a:p>
                      <a:r>
                        <a:rPr lang="es-ES" sz="2000" dirty="0">
                          <a:solidFill>
                            <a:schemeClr val="tx1"/>
                          </a:solidFill>
                          <a:latin typeface="Approach"/>
                        </a:rPr>
                        <a:t>Agua purificada                            </a:t>
                      </a:r>
                      <a:r>
                        <a:rPr lang="es-ES" sz="2000" dirty="0" err="1">
                          <a:solidFill>
                            <a:schemeClr val="tx1"/>
                          </a:solidFill>
                          <a:latin typeface="Approach"/>
                        </a:rPr>
                        <a:t>csp</a:t>
                      </a:r>
                      <a:r>
                        <a:rPr lang="es-ES" sz="2000" dirty="0">
                          <a:solidFill>
                            <a:schemeClr val="tx1"/>
                          </a:solidFill>
                          <a:latin typeface="Approach"/>
                        </a:rPr>
                        <a:t> 100 %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s-ES" sz="2000" dirty="0">
                        <a:solidFill>
                          <a:schemeClr val="tx1"/>
                        </a:solidFill>
                        <a:latin typeface="Approach"/>
                      </a:endParaRPr>
                    </a:p>
                    <a:p>
                      <a:r>
                        <a:rPr lang="es-ES" sz="2000" dirty="0">
                          <a:solidFill>
                            <a:schemeClr val="tx1"/>
                          </a:solidFill>
                          <a:latin typeface="Approach"/>
                        </a:rPr>
                        <a:t>Neo PCL O/W </a:t>
                      </a:r>
                      <a:r>
                        <a:rPr lang="es-ES" sz="2000" dirty="0" err="1">
                          <a:solidFill>
                            <a:schemeClr val="tx1"/>
                          </a:solidFill>
                          <a:latin typeface="Approach"/>
                        </a:rPr>
                        <a:t>autoemulsionable</a:t>
                      </a:r>
                      <a:r>
                        <a:rPr lang="es-ES" sz="2000" dirty="0">
                          <a:solidFill>
                            <a:schemeClr val="tx1"/>
                          </a:solidFill>
                          <a:latin typeface="Approach"/>
                        </a:rPr>
                        <a:t>        10%</a:t>
                      </a:r>
                    </a:p>
                    <a:p>
                      <a:r>
                        <a:rPr lang="es-ES" sz="2000" dirty="0">
                          <a:solidFill>
                            <a:schemeClr val="tx1"/>
                          </a:solidFill>
                          <a:latin typeface="Approach"/>
                        </a:rPr>
                        <a:t>Aceite borraja                                           5%</a:t>
                      </a:r>
                    </a:p>
                    <a:p>
                      <a:r>
                        <a:rPr lang="es-ES" sz="2000" dirty="0">
                          <a:solidFill>
                            <a:schemeClr val="tx1"/>
                          </a:solidFill>
                          <a:latin typeface="Approach"/>
                        </a:rPr>
                        <a:t>BHA                                                       0,05%</a:t>
                      </a:r>
                    </a:p>
                    <a:p>
                      <a:r>
                        <a:rPr lang="es-ES" sz="2000" dirty="0">
                          <a:solidFill>
                            <a:schemeClr val="tx1"/>
                          </a:solidFill>
                          <a:latin typeface="Approach"/>
                        </a:rPr>
                        <a:t>Agua purificada                             </a:t>
                      </a:r>
                      <a:r>
                        <a:rPr lang="es-ES" sz="2000" dirty="0" err="1">
                          <a:solidFill>
                            <a:schemeClr val="tx1"/>
                          </a:solidFill>
                          <a:latin typeface="Approach"/>
                        </a:rPr>
                        <a:t>csp</a:t>
                      </a:r>
                      <a:r>
                        <a:rPr lang="es-ES" sz="2000" dirty="0">
                          <a:solidFill>
                            <a:schemeClr val="tx1"/>
                          </a:solidFill>
                          <a:latin typeface="Approach"/>
                        </a:rPr>
                        <a:t> 100%</a:t>
                      </a:r>
                    </a:p>
                    <a:p>
                      <a:endParaRPr lang="es-ES" sz="2000" dirty="0">
                        <a:solidFill>
                          <a:schemeClr val="tx1"/>
                        </a:solidFill>
                        <a:latin typeface="Approach"/>
                      </a:endParaRPr>
                    </a:p>
                    <a:p>
                      <a:endParaRPr lang="es-ES" sz="2000" dirty="0">
                        <a:solidFill>
                          <a:schemeClr val="tx1"/>
                        </a:solidFill>
                        <a:latin typeface="Approach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4058883"/>
                  </a:ext>
                </a:extLst>
              </a:tr>
            </a:tbl>
          </a:graphicData>
        </a:graphic>
      </p:graphicFrame>
      <p:sp>
        <p:nvSpPr>
          <p:cNvPr id="6" name="Rectángulo 5">
            <a:extLst>
              <a:ext uri="{FF2B5EF4-FFF2-40B4-BE49-F238E27FC236}">
                <a16:creationId xmlns:a16="http://schemas.microsoft.com/office/drawing/2014/main" id="{DDBC54D6-1656-4408-8BF2-F77EFD9DCB6E}"/>
              </a:ext>
            </a:extLst>
          </p:cNvPr>
          <p:cNvSpPr/>
          <p:nvPr/>
        </p:nvSpPr>
        <p:spPr>
          <a:xfrm>
            <a:off x="6010275" y="5495925"/>
            <a:ext cx="3543300" cy="4000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chemeClr val="tx1"/>
                </a:solidFill>
                <a:latin typeface="Approach"/>
              </a:rPr>
              <a:t>Aplicación en zonas extensas</a:t>
            </a:r>
          </a:p>
        </p:txBody>
      </p:sp>
    </p:spTree>
    <p:extLst>
      <p:ext uri="{BB962C8B-B14F-4D97-AF65-F5344CB8AC3E}">
        <p14:creationId xmlns:p14="http://schemas.microsoft.com/office/powerpoint/2010/main" val="8470831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Emulsiones glucídicas: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DC0ACED-4482-46D3-9AD7-716716E070B1}"/>
              </a:ext>
            </a:extLst>
          </p:cNvPr>
          <p:cNvSpPr txBox="1"/>
          <p:nvPr/>
        </p:nvSpPr>
        <p:spPr>
          <a:xfrm>
            <a:off x="426720" y="1797686"/>
            <a:ext cx="10935222" cy="4622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Emulsión de fase externa </a:t>
            </a:r>
            <a:r>
              <a:rPr lang="es-ES" sz="2000" dirty="0" err="1">
                <a:latin typeface="Approach"/>
              </a:rPr>
              <a:t>acusosa</a:t>
            </a:r>
            <a:r>
              <a:rPr lang="es-ES" sz="2000" dirty="0">
                <a:latin typeface="Approach"/>
              </a:rPr>
              <a:t> no iónica.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Formadas por emulgentes naturales derivados de azúcares.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Contienen propiedades </a:t>
            </a:r>
            <a:r>
              <a:rPr lang="es-ES" sz="2000" dirty="0" err="1">
                <a:latin typeface="Approach"/>
              </a:rPr>
              <a:t>xxxxxx</a:t>
            </a:r>
            <a:endParaRPr lang="es-ES" sz="2000" dirty="0"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Bajo poder de irritación.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Excelente perfil toxicológico.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Bajo contenido en materia grasa.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Necesitan la adición de gelificantes con el objetivo de mantener una buena consistencia. </a:t>
            </a:r>
          </a:p>
          <a:p>
            <a:pPr>
              <a:lnSpc>
                <a:spcPct val="200000"/>
              </a:lnSpc>
            </a:pPr>
            <a:endParaRPr lang="es-ES" sz="2000" dirty="0">
              <a:latin typeface="Approach"/>
            </a:endParaRPr>
          </a:p>
        </p:txBody>
      </p:sp>
    </p:spTree>
    <p:extLst>
      <p:ext uri="{BB962C8B-B14F-4D97-AF65-F5344CB8AC3E}">
        <p14:creationId xmlns:p14="http://schemas.microsoft.com/office/powerpoint/2010/main" val="9165537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Emulsiones glucídicas: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DC0ACED-4482-46D3-9AD7-716716E070B1}"/>
              </a:ext>
            </a:extLst>
          </p:cNvPr>
          <p:cNvSpPr txBox="1"/>
          <p:nvPr/>
        </p:nvSpPr>
        <p:spPr>
          <a:xfrm>
            <a:off x="426720" y="1454786"/>
            <a:ext cx="10935222" cy="4199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Son ligeras y con muy buenas cualidades cosméticas.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Por su elevada compatibilidad cutánea son excipientes adecuados para tratar patologías de pieles sensibles.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Gran tolerancia cutánea.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Muy agradables al tacto.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Potencian la acción hidratante.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Son biodegradables.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Se utiliza como vehículo de formulaciones hidrosolubles.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Permite una alta incorporación de activos y agua (hasta un 15-20%). </a:t>
            </a:r>
          </a:p>
        </p:txBody>
      </p:sp>
    </p:spTree>
    <p:extLst>
      <p:ext uri="{BB962C8B-B14F-4D97-AF65-F5344CB8AC3E}">
        <p14:creationId xmlns:p14="http://schemas.microsoft.com/office/powerpoint/2010/main" val="22417275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Emulsiones glucídicas: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DC0ACED-4482-46D3-9AD7-716716E070B1}"/>
              </a:ext>
            </a:extLst>
          </p:cNvPr>
          <p:cNvSpPr txBox="1"/>
          <p:nvPr/>
        </p:nvSpPr>
        <p:spPr>
          <a:xfrm>
            <a:off x="512445" y="1493350"/>
            <a:ext cx="10935222" cy="4930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Se emplean en:</a:t>
            </a:r>
          </a:p>
          <a:p>
            <a:pPr marL="1714500" lvl="3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Pieles sensibles</a:t>
            </a:r>
          </a:p>
          <a:p>
            <a:pPr marL="1714500" lvl="3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Rosácea</a:t>
            </a:r>
          </a:p>
          <a:p>
            <a:pPr marL="1714500" lvl="3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Dermatitis seborreica</a:t>
            </a:r>
          </a:p>
          <a:p>
            <a:pPr marL="1714500" lvl="3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Dermatitis atópica</a:t>
            </a:r>
          </a:p>
          <a:p>
            <a:pPr marL="1714500" lvl="3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Envejecimiento cutánea (en especial en pieles secas)</a:t>
            </a:r>
          </a:p>
          <a:p>
            <a:pPr marL="1714500" lvl="3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Acné</a:t>
            </a:r>
          </a:p>
          <a:p>
            <a:pPr marL="1714500" lvl="3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Dermatosis reaccionales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>
              <a:latin typeface="Approach"/>
            </a:endParaRPr>
          </a:p>
          <a:p>
            <a:pPr>
              <a:lnSpc>
                <a:spcPct val="200000"/>
              </a:lnSpc>
            </a:pPr>
            <a:endParaRPr lang="es-ES" sz="2000" dirty="0">
              <a:latin typeface="Approach"/>
            </a:endParaRPr>
          </a:p>
        </p:txBody>
      </p:sp>
    </p:spTree>
    <p:extLst>
      <p:ext uri="{BB962C8B-B14F-4D97-AF65-F5344CB8AC3E}">
        <p14:creationId xmlns:p14="http://schemas.microsoft.com/office/powerpoint/2010/main" val="115366267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Emulsiones glucídicas: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DC0ACED-4482-46D3-9AD7-716716E070B1}"/>
              </a:ext>
            </a:extLst>
          </p:cNvPr>
          <p:cNvSpPr txBox="1"/>
          <p:nvPr/>
        </p:nvSpPr>
        <p:spPr>
          <a:xfrm>
            <a:off x="512445" y="1493350"/>
            <a:ext cx="10935222" cy="123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000" dirty="0"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>
              <a:latin typeface="Approach"/>
            </a:endParaRPr>
          </a:p>
          <a:p>
            <a:pPr>
              <a:lnSpc>
                <a:spcPct val="200000"/>
              </a:lnSpc>
            </a:pPr>
            <a:endParaRPr lang="es-ES" sz="2000" dirty="0">
              <a:latin typeface="Approach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4E287CE-F96D-4FAE-BD82-8B354FE2CD86}"/>
              </a:ext>
            </a:extLst>
          </p:cNvPr>
          <p:cNvSpPr/>
          <p:nvPr/>
        </p:nvSpPr>
        <p:spPr>
          <a:xfrm>
            <a:off x="512445" y="1878269"/>
            <a:ext cx="10601324" cy="220980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Las emulsiones glucídicas formuladas de manera que sean fluidas permiten su uso en patologías corporales.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Eficacia del tratamiento y sensación agradable de la aplicación quedan unidas, facilitando su uso y la satisfacción del paciente, por lo tanto, mejorando la adherencia al tratamiento.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>
              <a:latin typeface="Approach"/>
            </a:endParaRPr>
          </a:p>
        </p:txBody>
      </p:sp>
    </p:spTree>
    <p:extLst>
      <p:ext uri="{BB962C8B-B14F-4D97-AF65-F5344CB8AC3E}">
        <p14:creationId xmlns:p14="http://schemas.microsoft.com/office/powerpoint/2010/main" val="12508990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10888980" cy="565483"/>
          </a:xfrm>
        </p:spPr>
        <p:txBody>
          <a:bodyPr/>
          <a:lstStyle/>
          <a:p>
            <a:r>
              <a:rPr lang="es-ES" sz="3700" dirty="0"/>
              <a:t>Formulaciones con base Acofarma glucídica:</a:t>
            </a:r>
            <a:br>
              <a:rPr lang="es-ES" sz="3700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C9CAB95-C302-4006-93ED-BAD37074C84F}"/>
              </a:ext>
            </a:extLst>
          </p:cNvPr>
          <p:cNvSpPr/>
          <p:nvPr/>
        </p:nvSpPr>
        <p:spPr>
          <a:xfrm>
            <a:off x="350815" y="1711983"/>
            <a:ext cx="3773510" cy="17788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2000" b="1" dirty="0">
              <a:latin typeface="Approach"/>
            </a:endParaRPr>
          </a:p>
          <a:p>
            <a:pPr algn="ctr"/>
            <a:r>
              <a:rPr lang="es-ES" sz="1600" b="1" dirty="0">
                <a:latin typeface="Approach"/>
              </a:rPr>
              <a:t>Fórmula 1</a:t>
            </a:r>
          </a:p>
          <a:p>
            <a:endParaRPr lang="es-ES" sz="1600" dirty="0">
              <a:latin typeface="Approach"/>
            </a:endParaRPr>
          </a:p>
          <a:p>
            <a:r>
              <a:rPr lang="es-ES" sz="1600" dirty="0">
                <a:latin typeface="Approach"/>
              </a:rPr>
              <a:t>Ketoconazol                                      2%</a:t>
            </a:r>
          </a:p>
          <a:p>
            <a:r>
              <a:rPr lang="es-ES" sz="1600" dirty="0">
                <a:latin typeface="Approach"/>
              </a:rPr>
              <a:t>Hidrocortisona                                 1%</a:t>
            </a:r>
          </a:p>
          <a:p>
            <a:r>
              <a:rPr lang="es-ES" sz="1600" dirty="0">
                <a:latin typeface="Approach"/>
              </a:rPr>
              <a:t>Base Acofarma glucídica       </a:t>
            </a:r>
            <a:r>
              <a:rPr lang="es-ES" sz="1600" dirty="0" err="1">
                <a:latin typeface="Approach"/>
              </a:rPr>
              <a:t>csp</a:t>
            </a:r>
            <a:r>
              <a:rPr lang="es-ES" sz="1600" dirty="0">
                <a:latin typeface="Approach"/>
              </a:rPr>
              <a:t> 30 g</a:t>
            </a:r>
          </a:p>
          <a:p>
            <a:endParaRPr lang="es-ES" sz="1600" dirty="0">
              <a:latin typeface="Approach"/>
            </a:endParaRPr>
          </a:p>
          <a:p>
            <a:pPr algn="ctr"/>
            <a:endParaRPr lang="es-ES" sz="2000" b="1" dirty="0">
              <a:latin typeface="Approach"/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F0A61200-F1DC-4319-A8C8-B5E60F7E6097}"/>
              </a:ext>
            </a:extLst>
          </p:cNvPr>
          <p:cNvSpPr/>
          <p:nvPr/>
        </p:nvSpPr>
        <p:spPr>
          <a:xfrm>
            <a:off x="4446818" y="1762667"/>
            <a:ext cx="3539581" cy="17788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2000" b="1" dirty="0">
              <a:latin typeface="Approach"/>
            </a:endParaRPr>
          </a:p>
          <a:p>
            <a:pPr algn="ctr"/>
            <a:endParaRPr lang="es-ES" sz="1600" b="1" dirty="0">
              <a:latin typeface="Approach"/>
            </a:endParaRPr>
          </a:p>
          <a:p>
            <a:pPr algn="ctr"/>
            <a:endParaRPr lang="es-ES" sz="1600" b="1" dirty="0">
              <a:latin typeface="Approach"/>
            </a:endParaRPr>
          </a:p>
          <a:p>
            <a:pPr algn="ctr"/>
            <a:r>
              <a:rPr lang="es-ES" sz="1600" b="1" dirty="0">
                <a:latin typeface="Approach"/>
              </a:rPr>
              <a:t>Fórmula 2</a:t>
            </a:r>
          </a:p>
          <a:p>
            <a:pPr algn="ctr"/>
            <a:endParaRPr lang="es-ES" sz="1600" b="1" dirty="0">
              <a:latin typeface="Approach"/>
            </a:endParaRPr>
          </a:p>
          <a:p>
            <a:r>
              <a:rPr lang="es-ES" sz="1600" dirty="0">
                <a:latin typeface="Approach"/>
              </a:rPr>
              <a:t>Metronidazol                                       1%</a:t>
            </a:r>
          </a:p>
          <a:p>
            <a:r>
              <a:rPr lang="es-ES" sz="1600" dirty="0">
                <a:latin typeface="Approach"/>
              </a:rPr>
              <a:t>Clindamicina clorhidrato                   2%</a:t>
            </a:r>
          </a:p>
          <a:p>
            <a:r>
              <a:rPr lang="es-ES" sz="1600" dirty="0">
                <a:latin typeface="Approach"/>
              </a:rPr>
              <a:t>Base Acofarma glucídica           </a:t>
            </a:r>
            <a:r>
              <a:rPr lang="es-ES" sz="1600" dirty="0" err="1">
                <a:latin typeface="Approach"/>
              </a:rPr>
              <a:t>csp</a:t>
            </a:r>
            <a:r>
              <a:rPr lang="es-ES" sz="1600" dirty="0">
                <a:latin typeface="Approach"/>
              </a:rPr>
              <a:t> 30g</a:t>
            </a:r>
          </a:p>
          <a:p>
            <a:endParaRPr lang="es-ES" sz="1600" dirty="0">
              <a:latin typeface="Approach"/>
            </a:endParaRPr>
          </a:p>
          <a:p>
            <a:endParaRPr lang="es-ES" sz="1600" dirty="0">
              <a:latin typeface="Approach"/>
            </a:endParaRPr>
          </a:p>
          <a:p>
            <a:endParaRPr lang="es-ES" sz="2000" dirty="0">
              <a:latin typeface="Approach"/>
            </a:endParaRPr>
          </a:p>
          <a:p>
            <a:r>
              <a:rPr lang="es-ES" sz="2000" dirty="0">
                <a:latin typeface="Approach"/>
              </a:rPr>
              <a:t>		                                       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BDB6AC2B-BFEB-4526-8F7B-9335E12D718C}"/>
              </a:ext>
            </a:extLst>
          </p:cNvPr>
          <p:cNvSpPr/>
          <p:nvPr/>
        </p:nvSpPr>
        <p:spPr>
          <a:xfrm>
            <a:off x="350815" y="3876676"/>
            <a:ext cx="3773510" cy="19240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1600" b="1" dirty="0">
              <a:latin typeface="Approach"/>
            </a:endParaRPr>
          </a:p>
          <a:p>
            <a:pPr algn="ctr"/>
            <a:endParaRPr lang="es-ES" sz="1600" b="1" dirty="0">
              <a:latin typeface="Approach"/>
            </a:endParaRPr>
          </a:p>
          <a:p>
            <a:pPr algn="ctr"/>
            <a:endParaRPr lang="es-ES" sz="1600" b="1" dirty="0">
              <a:latin typeface="Approach"/>
            </a:endParaRPr>
          </a:p>
          <a:p>
            <a:pPr algn="ctr"/>
            <a:endParaRPr lang="es-ES" sz="1600" b="1" dirty="0">
              <a:latin typeface="Approach"/>
            </a:endParaRPr>
          </a:p>
          <a:p>
            <a:pPr algn="ctr"/>
            <a:r>
              <a:rPr lang="es-ES" sz="1600" b="1" dirty="0">
                <a:latin typeface="Approach"/>
              </a:rPr>
              <a:t>Fórmula 4</a:t>
            </a:r>
          </a:p>
          <a:p>
            <a:pPr algn="ctr"/>
            <a:endParaRPr lang="es-ES" sz="1600" b="1" dirty="0">
              <a:latin typeface="Approach"/>
            </a:endParaRPr>
          </a:p>
          <a:p>
            <a:r>
              <a:rPr lang="es-ES" sz="1600" dirty="0">
                <a:latin typeface="Approach"/>
              </a:rPr>
              <a:t>Hidrocortisona                                 1,10%</a:t>
            </a:r>
          </a:p>
          <a:p>
            <a:r>
              <a:rPr lang="es-ES" sz="1600" dirty="0">
                <a:latin typeface="Approach"/>
              </a:rPr>
              <a:t>Base Acofarma glucídica          </a:t>
            </a:r>
            <a:r>
              <a:rPr lang="es-ES" sz="1600" dirty="0" err="1">
                <a:latin typeface="Approach"/>
              </a:rPr>
              <a:t>csp</a:t>
            </a:r>
            <a:r>
              <a:rPr lang="es-ES" sz="1600" dirty="0">
                <a:latin typeface="Approach"/>
              </a:rPr>
              <a:t> 200 g</a:t>
            </a:r>
          </a:p>
          <a:p>
            <a:endParaRPr lang="es-ES" sz="1600" dirty="0">
              <a:latin typeface="Approach"/>
            </a:endParaRPr>
          </a:p>
          <a:p>
            <a:endParaRPr lang="es-ES" sz="1600" dirty="0">
              <a:latin typeface="Approach"/>
            </a:endParaRPr>
          </a:p>
          <a:p>
            <a:endParaRPr lang="es-ES" sz="2000" dirty="0">
              <a:latin typeface="Approach"/>
            </a:endParaRPr>
          </a:p>
          <a:p>
            <a:endParaRPr lang="es-ES" sz="2000" dirty="0">
              <a:latin typeface="Approach"/>
            </a:endParaRP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6812BF50-DEF9-4153-AF58-AE54A03937BA}"/>
              </a:ext>
            </a:extLst>
          </p:cNvPr>
          <p:cNvSpPr/>
          <p:nvPr/>
        </p:nvSpPr>
        <p:spPr>
          <a:xfrm>
            <a:off x="4446818" y="3862399"/>
            <a:ext cx="3539580" cy="17788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latin typeface="Approach"/>
              </a:rPr>
              <a:t>Fórmula 5</a:t>
            </a:r>
          </a:p>
          <a:p>
            <a:endParaRPr lang="es-ES" sz="1600" dirty="0">
              <a:latin typeface="Approach"/>
            </a:endParaRPr>
          </a:p>
          <a:p>
            <a:r>
              <a:rPr lang="es-ES" sz="1600" dirty="0">
                <a:latin typeface="Approach"/>
              </a:rPr>
              <a:t>Vaselina                                        10%</a:t>
            </a:r>
          </a:p>
          <a:p>
            <a:r>
              <a:rPr lang="es-ES" sz="1600" dirty="0">
                <a:latin typeface="Approach"/>
              </a:rPr>
              <a:t>Amonio lactato                           10%</a:t>
            </a:r>
          </a:p>
          <a:p>
            <a:r>
              <a:rPr lang="es-ES" sz="1600" dirty="0">
                <a:latin typeface="Approach"/>
              </a:rPr>
              <a:t>Urea                                              10%</a:t>
            </a:r>
          </a:p>
          <a:p>
            <a:r>
              <a:rPr lang="es-ES" sz="1600" dirty="0">
                <a:latin typeface="Approach"/>
              </a:rPr>
              <a:t>Base Acofarma glucídica  </a:t>
            </a:r>
            <a:r>
              <a:rPr lang="es-ES" sz="1600" dirty="0" err="1">
                <a:latin typeface="Approach"/>
              </a:rPr>
              <a:t>csp</a:t>
            </a:r>
            <a:r>
              <a:rPr lang="es-ES" sz="1600" dirty="0">
                <a:latin typeface="Approach"/>
              </a:rPr>
              <a:t> 250 g</a:t>
            </a:r>
          </a:p>
          <a:p>
            <a:endParaRPr lang="es-ES" sz="1600" dirty="0">
              <a:latin typeface="Approach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28D00774-2963-4026-9F9B-39C685F5454D}"/>
              </a:ext>
            </a:extLst>
          </p:cNvPr>
          <p:cNvSpPr/>
          <p:nvPr/>
        </p:nvSpPr>
        <p:spPr>
          <a:xfrm>
            <a:off x="8314336" y="1762667"/>
            <a:ext cx="3773510" cy="19240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1600" b="1" dirty="0">
              <a:latin typeface="Approach"/>
            </a:endParaRPr>
          </a:p>
          <a:p>
            <a:pPr algn="ctr"/>
            <a:endParaRPr lang="es-ES" sz="1600" b="1" dirty="0">
              <a:latin typeface="Approach"/>
            </a:endParaRPr>
          </a:p>
          <a:p>
            <a:pPr algn="ctr"/>
            <a:endParaRPr lang="es-ES" sz="1600" b="1" dirty="0">
              <a:latin typeface="Approach"/>
            </a:endParaRPr>
          </a:p>
          <a:p>
            <a:pPr algn="ctr"/>
            <a:endParaRPr lang="es-ES" sz="1600" b="1" dirty="0">
              <a:latin typeface="Approach"/>
            </a:endParaRPr>
          </a:p>
          <a:p>
            <a:pPr algn="ctr"/>
            <a:r>
              <a:rPr lang="es-ES" sz="1600" b="1" dirty="0">
                <a:latin typeface="Approach"/>
              </a:rPr>
              <a:t>Fórmula 3</a:t>
            </a:r>
          </a:p>
          <a:p>
            <a:pPr algn="ctr"/>
            <a:endParaRPr lang="es-ES" sz="1600" b="1" dirty="0">
              <a:latin typeface="Approach"/>
            </a:endParaRPr>
          </a:p>
          <a:p>
            <a:r>
              <a:rPr lang="es-ES" sz="1600" dirty="0" err="1">
                <a:latin typeface="Approach"/>
              </a:rPr>
              <a:t>Tacrolimus</a:t>
            </a:r>
            <a:r>
              <a:rPr lang="es-ES" sz="1600" dirty="0">
                <a:latin typeface="Approach"/>
              </a:rPr>
              <a:t>                                           0,05%</a:t>
            </a:r>
          </a:p>
          <a:p>
            <a:r>
              <a:rPr lang="es-ES" sz="1600" dirty="0">
                <a:latin typeface="Approach"/>
              </a:rPr>
              <a:t>Metronidazol                                      0,70%</a:t>
            </a:r>
          </a:p>
          <a:p>
            <a:r>
              <a:rPr lang="es-ES" sz="1600" dirty="0">
                <a:latin typeface="Approach"/>
              </a:rPr>
              <a:t>Clindamicina clorhidrato                       1%</a:t>
            </a:r>
          </a:p>
          <a:p>
            <a:r>
              <a:rPr lang="es-ES" sz="1600" dirty="0">
                <a:latin typeface="Approach"/>
              </a:rPr>
              <a:t>Base Acofarma glucídica               </a:t>
            </a:r>
            <a:r>
              <a:rPr lang="es-ES" sz="1600" dirty="0" err="1">
                <a:latin typeface="Approach"/>
              </a:rPr>
              <a:t>csp</a:t>
            </a:r>
            <a:r>
              <a:rPr lang="es-ES" sz="1600" dirty="0">
                <a:latin typeface="Approach"/>
              </a:rPr>
              <a:t> 30 g</a:t>
            </a:r>
          </a:p>
          <a:p>
            <a:endParaRPr lang="es-ES" sz="1600" dirty="0">
              <a:latin typeface="Approach"/>
            </a:endParaRPr>
          </a:p>
          <a:p>
            <a:endParaRPr lang="es-ES" sz="1600" dirty="0">
              <a:latin typeface="Approach"/>
            </a:endParaRPr>
          </a:p>
          <a:p>
            <a:endParaRPr lang="es-ES" sz="2000" dirty="0">
              <a:latin typeface="Approach"/>
            </a:endParaRPr>
          </a:p>
          <a:p>
            <a:endParaRPr lang="es-ES" sz="2000" dirty="0">
              <a:latin typeface="Approach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71B17392-2103-43B4-83A5-95155331C0C2}"/>
              </a:ext>
            </a:extLst>
          </p:cNvPr>
          <p:cNvSpPr/>
          <p:nvPr/>
        </p:nvSpPr>
        <p:spPr>
          <a:xfrm>
            <a:off x="8301604" y="3838598"/>
            <a:ext cx="3773509" cy="17788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latin typeface="Approach"/>
              </a:rPr>
              <a:t>Fórmula 5</a:t>
            </a:r>
          </a:p>
          <a:p>
            <a:endParaRPr lang="es-ES" sz="1600" dirty="0">
              <a:latin typeface="Approach"/>
            </a:endParaRPr>
          </a:p>
          <a:p>
            <a:r>
              <a:rPr lang="es-ES" sz="1600" dirty="0" err="1">
                <a:latin typeface="Approach"/>
              </a:rPr>
              <a:t>Bifonazol</a:t>
            </a:r>
            <a:r>
              <a:rPr lang="es-ES" sz="1600" dirty="0">
                <a:latin typeface="Approach"/>
              </a:rPr>
              <a:t>                                        2%</a:t>
            </a:r>
          </a:p>
          <a:p>
            <a:r>
              <a:rPr lang="es-ES" sz="1600" dirty="0">
                <a:latin typeface="Approach"/>
              </a:rPr>
              <a:t>Ácido salicílico                            15%</a:t>
            </a:r>
          </a:p>
          <a:p>
            <a:r>
              <a:rPr lang="es-ES" sz="1600" dirty="0">
                <a:latin typeface="Approach"/>
              </a:rPr>
              <a:t>Urea                                              15%</a:t>
            </a:r>
          </a:p>
          <a:p>
            <a:r>
              <a:rPr lang="es-ES" sz="1600" dirty="0">
                <a:latin typeface="Approach"/>
              </a:rPr>
              <a:t>Base Acofarma glucídica  </a:t>
            </a:r>
            <a:r>
              <a:rPr lang="es-ES" sz="1600" dirty="0" err="1">
                <a:latin typeface="Approach"/>
              </a:rPr>
              <a:t>csp</a:t>
            </a:r>
            <a:r>
              <a:rPr lang="es-ES" sz="1600" dirty="0">
                <a:latin typeface="Approach"/>
              </a:rPr>
              <a:t> 250 g</a:t>
            </a:r>
          </a:p>
          <a:p>
            <a:endParaRPr lang="es-ES" sz="1600" dirty="0">
              <a:latin typeface="Approach"/>
            </a:endParaRPr>
          </a:p>
        </p:txBody>
      </p:sp>
    </p:spTree>
    <p:extLst>
      <p:ext uri="{BB962C8B-B14F-4D97-AF65-F5344CB8AC3E}">
        <p14:creationId xmlns:p14="http://schemas.microsoft.com/office/powerpoint/2010/main" val="3732568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Base Acofarma crema </a:t>
            </a:r>
            <a:r>
              <a:rPr lang="es-ES" dirty="0" err="1"/>
              <a:t>cetomacrogol</a:t>
            </a:r>
            <a:r>
              <a:rPr lang="es-ES" dirty="0"/>
              <a:t>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DC0ACED-4482-46D3-9AD7-716716E070B1}"/>
              </a:ext>
            </a:extLst>
          </p:cNvPr>
          <p:cNvSpPr txBox="1"/>
          <p:nvPr/>
        </p:nvSpPr>
        <p:spPr>
          <a:xfrm>
            <a:off x="426720" y="1454786"/>
            <a:ext cx="10935222" cy="189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Base crema hidrófila (O/W) no iónica.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Se utiliza principalmente en dermatosis agudas y subagudas.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Es especialmente apropiada para pieles normales o mixtas. 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ES" sz="2000" dirty="0">
              <a:latin typeface="Approach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6B6B4918-ADDE-4F58-A20F-C2DA9EC0B226}"/>
              </a:ext>
            </a:extLst>
          </p:cNvPr>
          <p:cNvSpPr/>
          <p:nvPr/>
        </p:nvSpPr>
        <p:spPr>
          <a:xfrm>
            <a:off x="560044" y="3232214"/>
            <a:ext cx="4411133" cy="331120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r>
              <a:rPr lang="es-ES" sz="2000" b="1" dirty="0">
                <a:solidFill>
                  <a:schemeClr val="tx1"/>
                </a:solidFill>
                <a:latin typeface="Approach"/>
              </a:rPr>
              <a:t>Muy adecuada para la elaboración de sustancias catiónicas tales como:</a:t>
            </a: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  <a:latin typeface="Approach"/>
              </a:rPr>
              <a:t>Gentamicina sulfato (*)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  <a:latin typeface="Approach"/>
              </a:rPr>
              <a:t>Neomicina sulfato (*)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  <a:latin typeface="Approach"/>
              </a:rPr>
              <a:t>Clorhexidina gluconato (*)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sz="2000" b="1" dirty="0" err="1">
                <a:solidFill>
                  <a:schemeClr val="tx1"/>
                </a:solidFill>
                <a:latin typeface="Approach"/>
              </a:rPr>
              <a:t>Lidocaina</a:t>
            </a:r>
            <a:r>
              <a:rPr lang="es-ES" sz="2000" b="1" dirty="0">
                <a:solidFill>
                  <a:schemeClr val="tx1"/>
                </a:solidFill>
                <a:latin typeface="Approach"/>
              </a:rPr>
              <a:t> clorhidrato (*)</a:t>
            </a:r>
          </a:p>
          <a:p>
            <a:pPr lvl="1"/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pPr lvl="1"/>
            <a:r>
              <a:rPr lang="es-ES" sz="1600" i="1" dirty="0">
                <a:solidFill>
                  <a:schemeClr val="tx1"/>
                </a:solidFill>
                <a:latin typeface="Approach"/>
              </a:rPr>
              <a:t>(*) principios activos que suelen ser incompatibles con emulsiones iónicas</a:t>
            </a: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6250EA59-4A5D-4A88-8C9C-7182BEBB9E37}"/>
              </a:ext>
            </a:extLst>
          </p:cNvPr>
          <p:cNvSpPr/>
          <p:nvPr/>
        </p:nvSpPr>
        <p:spPr>
          <a:xfrm>
            <a:off x="5730181" y="3232213"/>
            <a:ext cx="4411133" cy="2631692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r>
              <a:rPr lang="es-ES" sz="2000" b="1" dirty="0">
                <a:solidFill>
                  <a:schemeClr val="tx1"/>
                </a:solidFill>
                <a:latin typeface="Approach"/>
              </a:rPr>
              <a:t>Permite incorporar:</a:t>
            </a: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  <a:latin typeface="Approach"/>
              </a:rPr>
              <a:t>Hasta un 70% de fase acuosa, de glicerina, de propilenglicol o de mezcla de ellos.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  <a:latin typeface="Approach"/>
              </a:rPr>
              <a:t>Hasta un 30% de soluciones hidroalcohólicas al 70%</a:t>
            </a: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</p:txBody>
      </p:sp>
    </p:spTree>
    <p:extLst>
      <p:ext uri="{BB962C8B-B14F-4D97-AF65-F5344CB8AC3E}">
        <p14:creationId xmlns:p14="http://schemas.microsoft.com/office/powerpoint/2010/main" val="28145534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Base Acofarma crema </a:t>
            </a:r>
            <a:r>
              <a:rPr lang="es-ES" dirty="0" err="1"/>
              <a:t>cetomacrogol</a:t>
            </a:r>
            <a:r>
              <a:rPr lang="es-ES" dirty="0"/>
              <a:t>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6B6B4918-ADDE-4F58-A20F-C2DA9EC0B226}"/>
              </a:ext>
            </a:extLst>
          </p:cNvPr>
          <p:cNvSpPr/>
          <p:nvPr/>
        </p:nvSpPr>
        <p:spPr>
          <a:xfrm>
            <a:off x="3571693" y="1900818"/>
            <a:ext cx="3693174" cy="331120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r>
              <a:rPr lang="es-ES" sz="2000" b="1" dirty="0">
                <a:solidFill>
                  <a:schemeClr val="tx1"/>
                </a:solidFill>
                <a:latin typeface="Approach"/>
              </a:rPr>
              <a:t>Incompatibilidades:</a:t>
            </a: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chemeClr val="tx1"/>
                </a:solidFill>
                <a:latin typeface="Approach"/>
              </a:rPr>
              <a:t>Compuestos fenólicos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chemeClr val="tx1"/>
                </a:solidFill>
                <a:latin typeface="Approach"/>
              </a:rPr>
              <a:t>Resorcina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chemeClr val="tx1"/>
                </a:solidFill>
                <a:latin typeface="Approach"/>
              </a:rPr>
              <a:t>Salicilatos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chemeClr val="tx1"/>
                </a:solidFill>
                <a:latin typeface="Approach"/>
              </a:rPr>
              <a:t>Sulfonamidas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chemeClr val="tx1"/>
                </a:solidFill>
                <a:latin typeface="Approach"/>
              </a:rPr>
              <a:t>Yoduros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chemeClr val="tx1"/>
                </a:solidFill>
                <a:latin typeface="Approach"/>
              </a:rPr>
              <a:t>Sales de mercurio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chemeClr val="tx1"/>
                </a:solidFill>
                <a:latin typeface="Approach"/>
              </a:rPr>
              <a:t>Taninos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chemeClr val="tx1"/>
                </a:solidFill>
                <a:latin typeface="Approach"/>
              </a:rPr>
              <a:t>Benzocaína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chemeClr val="tx1"/>
                </a:solidFill>
                <a:latin typeface="Approach"/>
              </a:rPr>
              <a:t>Agentes oxidantes</a:t>
            </a:r>
            <a:endParaRPr lang="es-ES" sz="1600" dirty="0">
              <a:solidFill>
                <a:schemeClr val="tx1"/>
              </a:solidFill>
              <a:latin typeface="Approach"/>
            </a:endParaRP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</p:txBody>
      </p:sp>
    </p:spTree>
    <p:extLst>
      <p:ext uri="{BB962C8B-B14F-4D97-AF65-F5344CB8AC3E}">
        <p14:creationId xmlns:p14="http://schemas.microsoft.com/office/powerpoint/2010/main" val="3434043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Excipientes dermatológicos semisólidos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2CF275A-5F25-4288-B3BA-D598F26D565D}"/>
              </a:ext>
            </a:extLst>
          </p:cNvPr>
          <p:cNvSpPr txBox="1"/>
          <p:nvPr/>
        </p:nvSpPr>
        <p:spPr>
          <a:xfrm>
            <a:off x="540690" y="1842716"/>
            <a:ext cx="1093900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La función del vehículo, base o excipiente es poner en contacto el fármaco con la piel.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Farmacológicamente son inactivos.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Sus propiedades físico-químicas pueden alterar la penetración/biodisponibilidad del medicamento.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El vehículo que se vaya a usar se debe escoger en función de: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Tipo de lesión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Tipo de piel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Zona corporal donde se aplique</a:t>
            </a:r>
          </a:p>
        </p:txBody>
      </p:sp>
    </p:spTree>
    <p:extLst>
      <p:ext uri="{BB962C8B-B14F-4D97-AF65-F5344CB8AC3E}">
        <p14:creationId xmlns:p14="http://schemas.microsoft.com/office/powerpoint/2010/main" val="21639985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Neo PCL </a:t>
            </a:r>
            <a:r>
              <a:rPr lang="es-ES" dirty="0" err="1"/>
              <a:t>autoemulsionable</a:t>
            </a:r>
            <a:r>
              <a:rPr lang="es-ES" dirty="0"/>
              <a:t> O/W: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F0E73E8-A740-45C6-AE65-A374C80024E7}"/>
              </a:ext>
            </a:extLst>
          </p:cNvPr>
          <p:cNvSpPr txBox="1"/>
          <p:nvPr/>
        </p:nvSpPr>
        <p:spPr>
          <a:xfrm>
            <a:off x="367997" y="1490662"/>
            <a:ext cx="11233977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>
                <a:latin typeface="Approach"/>
              </a:rPr>
              <a:t>Base de absorción </a:t>
            </a:r>
            <a:r>
              <a:rPr lang="es-ES" sz="1600" dirty="0" err="1">
                <a:latin typeface="Approach"/>
              </a:rPr>
              <a:t>autoemulsionable</a:t>
            </a:r>
            <a:r>
              <a:rPr lang="es-ES" sz="1600" dirty="0">
                <a:latin typeface="Approach"/>
              </a:rPr>
              <a:t> no iónica.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600" dirty="0">
              <a:latin typeface="Approach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>
                <a:latin typeface="Approach"/>
              </a:rPr>
              <a:t>Proporciona emulsiones estables de fase externa acuosa y consistencia de crema o loción, tanto a pH ácido como alcalino.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600" dirty="0">
              <a:latin typeface="Approach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>
                <a:latin typeface="Approach"/>
              </a:rPr>
              <a:t>Emulsiones emolientes, con gran permeabilidad, buena tolerancia por todo tipo de piel, y dermatológicamente inocuas.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600" dirty="0">
              <a:latin typeface="Approach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>
                <a:latin typeface="Approach"/>
              </a:rPr>
              <a:t>Presenta una escasa actividad electrolítica.  Es estable frente a electrolitos, siendo el excipiente ideal para incorporar un gran número de principios activos.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600" dirty="0">
              <a:latin typeface="Approach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>
                <a:latin typeface="Approach"/>
              </a:rPr>
              <a:t>El Neo PCL O/W da un acabado más cosmético que las cremas hechas con cera </a:t>
            </a:r>
            <a:r>
              <a:rPr lang="es-ES" sz="1600" b="1" dirty="0" err="1">
                <a:latin typeface="Approach"/>
              </a:rPr>
              <a:t>Lanette</a:t>
            </a:r>
            <a:r>
              <a:rPr lang="es-ES" sz="1600" b="1" dirty="0">
                <a:latin typeface="Approach"/>
              </a:rPr>
              <a:t>.</a:t>
            </a:r>
            <a:r>
              <a:rPr lang="es-ES" sz="1600" dirty="0">
                <a:latin typeface="Approach"/>
              </a:rPr>
              <a:t>  El resultado es una crema blanca, consistente, extensible, fina, penetrable, de difícil ruptura y no sensibilizante.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600" dirty="0">
              <a:latin typeface="Approach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u="sng" dirty="0">
                <a:latin typeface="Approach"/>
              </a:rPr>
              <a:t>La estabilidad máxima se encuentra cuando tenemos un 60% de fase acuosa en la fórmula final.</a:t>
            </a:r>
            <a:r>
              <a:rPr lang="es-ES" sz="1600" dirty="0">
                <a:latin typeface="Approach"/>
              </a:rPr>
              <a:t> Admite hasta un 10% de otras grasas.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600" dirty="0">
              <a:latin typeface="Approach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>
                <a:latin typeface="Approach"/>
              </a:rPr>
              <a:t>Es la base ideal para cremas de día, cremas hidratantes, cremas de glicerina y cremas para maquillaje de consistencia compacta o espesa.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600" b="1" dirty="0">
              <a:latin typeface="Approach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>
                <a:latin typeface="Approach"/>
              </a:rPr>
              <a:t>Permite perfumar la emulsión con un 0,2% de esencia.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600" b="1" dirty="0">
              <a:latin typeface="Approach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600" b="1" dirty="0">
              <a:latin typeface="Approach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600" b="1" dirty="0">
              <a:latin typeface="Approach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600" b="1" dirty="0">
              <a:latin typeface="Approach"/>
            </a:endParaRPr>
          </a:p>
        </p:txBody>
      </p:sp>
    </p:spTree>
    <p:extLst>
      <p:ext uri="{BB962C8B-B14F-4D97-AF65-F5344CB8AC3E}">
        <p14:creationId xmlns:p14="http://schemas.microsoft.com/office/powerpoint/2010/main" val="397743291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Neo PCL </a:t>
            </a:r>
            <a:r>
              <a:rPr lang="es-ES" dirty="0" err="1"/>
              <a:t>autoemulsionable</a:t>
            </a:r>
            <a:r>
              <a:rPr lang="es-ES" dirty="0"/>
              <a:t> O/W: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6B6B4918-ADDE-4F58-A20F-C2DA9EC0B226}"/>
              </a:ext>
            </a:extLst>
          </p:cNvPr>
          <p:cNvSpPr/>
          <p:nvPr/>
        </p:nvSpPr>
        <p:spPr>
          <a:xfrm>
            <a:off x="3673186" y="1773400"/>
            <a:ext cx="3693174" cy="331120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r>
              <a:rPr lang="es-ES" sz="2000" b="1" dirty="0">
                <a:solidFill>
                  <a:schemeClr val="tx1"/>
                </a:solidFill>
                <a:latin typeface="Approach"/>
              </a:rPr>
              <a:t>Precauciones:</a:t>
            </a: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chemeClr val="tx1"/>
                </a:solidFill>
                <a:latin typeface="Approach"/>
              </a:rPr>
              <a:t>Son emulsiones muy expuestas a la contaminación, es por ello, que es recomendable añadir </a:t>
            </a:r>
            <a:r>
              <a:rPr lang="es-ES" sz="1600" dirty="0" err="1">
                <a:solidFill>
                  <a:schemeClr val="tx1"/>
                </a:solidFill>
                <a:latin typeface="Approach"/>
              </a:rPr>
              <a:t>Nipagin</a:t>
            </a:r>
            <a:r>
              <a:rPr lang="es-ES" sz="1600" dirty="0">
                <a:solidFill>
                  <a:schemeClr val="tx1"/>
                </a:solidFill>
                <a:latin typeface="Approach"/>
              </a:rPr>
              <a:t>, </a:t>
            </a:r>
            <a:r>
              <a:rPr lang="es-ES" sz="1600" dirty="0" err="1">
                <a:solidFill>
                  <a:schemeClr val="tx1"/>
                </a:solidFill>
                <a:latin typeface="Approach"/>
              </a:rPr>
              <a:t>Nipagin</a:t>
            </a:r>
            <a:r>
              <a:rPr lang="es-ES" sz="1600" dirty="0">
                <a:solidFill>
                  <a:schemeClr val="tx1"/>
                </a:solidFill>
                <a:latin typeface="Approach"/>
              </a:rPr>
              <a:t> sódico o </a:t>
            </a:r>
            <a:r>
              <a:rPr lang="es-ES" sz="1600" dirty="0" err="1">
                <a:solidFill>
                  <a:schemeClr val="tx1"/>
                </a:solidFill>
                <a:latin typeface="Approach"/>
              </a:rPr>
              <a:t>Dowicil</a:t>
            </a:r>
            <a:r>
              <a:rPr lang="es-ES" sz="1600" dirty="0">
                <a:solidFill>
                  <a:schemeClr val="tx1"/>
                </a:solidFill>
                <a:latin typeface="Approach"/>
              </a:rPr>
              <a:t> 200 al 0,2% para todos ellos. </a:t>
            </a: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</p:txBody>
      </p:sp>
    </p:spTree>
    <p:extLst>
      <p:ext uri="{BB962C8B-B14F-4D97-AF65-F5344CB8AC3E}">
        <p14:creationId xmlns:p14="http://schemas.microsoft.com/office/powerpoint/2010/main" val="109820471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Base Acofarma crema O/W 1011: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9D4AB6C-BBB5-4DA9-ADFA-BFCD65E8D69B}"/>
              </a:ext>
            </a:extLst>
          </p:cNvPr>
          <p:cNvSpPr txBox="1"/>
          <p:nvPr/>
        </p:nvSpPr>
        <p:spPr>
          <a:xfrm>
            <a:off x="571500" y="1914525"/>
            <a:ext cx="1079182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/>
              <a:t>Base no-iónica </a:t>
            </a:r>
            <a:r>
              <a:rPr lang="es-ES" sz="2000" dirty="0" err="1"/>
              <a:t>autoemulsionable</a:t>
            </a:r>
            <a:r>
              <a:rPr lang="es-ES" sz="2000" dirty="0"/>
              <a:t> indicada para la elaboración de emulsiones O/W.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/>
              <a:t>Químicamente, es compatible con la mayoría de los principios activos utilizados en la preparación de las fórmulas magistrales.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/>
              <a:t>Empieza a fundir a baja temperatura, unos 35-38ºC por lo que es útil para incorporar principios activos termolábiles.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u="sng" dirty="0"/>
              <a:t>Dosificación: </a:t>
            </a:r>
            <a:r>
              <a:rPr lang="es-ES" sz="2000" dirty="0"/>
              <a:t>Vía tópica al 20-25% para cremas, y al 15% para lociones. </a:t>
            </a:r>
            <a:endParaRPr lang="es-ES" sz="2000" u="sng" dirty="0"/>
          </a:p>
        </p:txBody>
      </p:sp>
    </p:spTree>
    <p:extLst>
      <p:ext uri="{BB962C8B-B14F-4D97-AF65-F5344CB8AC3E}">
        <p14:creationId xmlns:p14="http://schemas.microsoft.com/office/powerpoint/2010/main" val="38650711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Base Acofarma F-2230: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9D4AB6C-BBB5-4DA9-ADFA-BFCD65E8D69B}"/>
              </a:ext>
            </a:extLst>
          </p:cNvPr>
          <p:cNvSpPr txBox="1"/>
          <p:nvPr/>
        </p:nvSpPr>
        <p:spPr>
          <a:xfrm>
            <a:off x="571500" y="1914525"/>
            <a:ext cx="1079182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/>
              <a:t>Base </a:t>
            </a:r>
            <a:r>
              <a:rPr lang="es-ES" sz="2000" dirty="0" err="1"/>
              <a:t>autoemulsionable</a:t>
            </a:r>
            <a:r>
              <a:rPr lang="es-ES" sz="2000" dirty="0"/>
              <a:t> no iónica, para la </a:t>
            </a:r>
            <a:r>
              <a:rPr lang="es-ES" sz="2000" b="1" u="sng" dirty="0"/>
              <a:t>elaboración en frío de emulsiones del tipo W/O</a:t>
            </a:r>
            <a:r>
              <a:rPr lang="es-ES" sz="2000" dirty="0"/>
              <a:t>, tanto fluidas como cremosas.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/>
              <a:t>Indicada para:</a:t>
            </a:r>
          </a:p>
          <a:p>
            <a:endParaRPr lang="es-ES" sz="20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s-ES" sz="2000" b="1" dirty="0"/>
              <a:t>Pieles secas y deshidratadas</a:t>
            </a:r>
          </a:p>
          <a:p>
            <a:pPr lvl="2"/>
            <a:endParaRPr lang="es-ES" sz="2000" b="1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s-ES" sz="2000" b="1" dirty="0"/>
              <a:t>Pieles con problemas de alergia o intolerancia a otros excipientes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s-ES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/>
              <a:t>Buena tolerancia cutánea. Elevada extensibilidad rápida y rápida penetración. </a:t>
            </a:r>
          </a:p>
        </p:txBody>
      </p:sp>
    </p:spTree>
    <p:extLst>
      <p:ext uri="{BB962C8B-B14F-4D97-AF65-F5344CB8AC3E}">
        <p14:creationId xmlns:p14="http://schemas.microsoft.com/office/powerpoint/2010/main" val="58536507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Base Acofarma F-2230: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53114F9A-A41C-4CC4-A9E4-6B1ECDE75C98}"/>
              </a:ext>
            </a:extLst>
          </p:cNvPr>
          <p:cNvSpPr/>
          <p:nvPr/>
        </p:nvSpPr>
        <p:spPr>
          <a:xfrm>
            <a:off x="753644" y="1652774"/>
            <a:ext cx="3693174" cy="4214232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r>
              <a:rPr lang="es-ES" sz="2000" b="1" dirty="0">
                <a:solidFill>
                  <a:schemeClr val="tx1"/>
                </a:solidFill>
                <a:latin typeface="Approach"/>
              </a:rPr>
              <a:t>Compatibilidades:</a:t>
            </a: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chemeClr val="tx1"/>
                </a:solidFill>
                <a:latin typeface="Approach"/>
              </a:rPr>
              <a:t>Productos termolábiles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chemeClr val="tx1"/>
                </a:solidFill>
                <a:latin typeface="Approach"/>
              </a:rPr>
              <a:t>Vitaminas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chemeClr val="tx1"/>
                </a:solidFill>
                <a:latin typeface="Approach"/>
              </a:rPr>
              <a:t>Extractos biológicos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chemeClr val="tx1"/>
                </a:solidFill>
                <a:latin typeface="Approach"/>
              </a:rPr>
              <a:t>Colágeno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chemeClr val="tx1"/>
                </a:solidFill>
                <a:latin typeface="Approach"/>
              </a:rPr>
              <a:t>Elastina</a:t>
            </a:r>
          </a:p>
          <a:p>
            <a:pPr lvl="4"/>
            <a:endParaRPr lang="es-ES" sz="1600" b="1" dirty="0">
              <a:solidFill>
                <a:schemeClr val="tx1"/>
              </a:solidFill>
              <a:latin typeface="Approach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chemeClr val="tx1"/>
                </a:solidFill>
                <a:latin typeface="Approach"/>
              </a:rPr>
              <a:t>Extractos vegetales</a:t>
            </a:r>
          </a:p>
          <a:p>
            <a:pPr lvl="1"/>
            <a:endParaRPr lang="es-ES" sz="1600" b="1" dirty="0">
              <a:solidFill>
                <a:schemeClr val="tx1"/>
              </a:solidFill>
              <a:latin typeface="Approach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chemeClr val="tx1"/>
                </a:solidFill>
                <a:latin typeface="Approach"/>
              </a:rPr>
              <a:t>Aceites esenciales</a:t>
            </a:r>
          </a:p>
          <a:p>
            <a:pPr lvl="1"/>
            <a:endParaRPr lang="es-ES" sz="1600" b="1" dirty="0">
              <a:solidFill>
                <a:schemeClr val="tx1"/>
              </a:solidFill>
              <a:latin typeface="Approach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chemeClr val="tx1"/>
                </a:solidFill>
                <a:latin typeface="Approach"/>
              </a:rPr>
              <a:t>Perfumes</a:t>
            </a:r>
            <a:endParaRPr lang="es-ES" sz="1600" dirty="0">
              <a:solidFill>
                <a:schemeClr val="tx1"/>
              </a:solidFill>
              <a:latin typeface="Approach"/>
            </a:endParaRP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9E65D741-2BC0-480E-BD33-250EF8573460}"/>
              </a:ext>
            </a:extLst>
          </p:cNvPr>
          <p:cNvSpPr/>
          <p:nvPr/>
        </p:nvSpPr>
        <p:spPr>
          <a:xfrm>
            <a:off x="4997031" y="1652774"/>
            <a:ext cx="6271043" cy="4458744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r>
              <a:rPr lang="es-ES" sz="2000" b="1" dirty="0">
                <a:solidFill>
                  <a:schemeClr val="tx1"/>
                </a:solidFill>
                <a:latin typeface="Approach"/>
              </a:rPr>
              <a:t>Método de elaboración:</a:t>
            </a: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chemeClr val="tx1"/>
                </a:solidFill>
                <a:latin typeface="Approach"/>
              </a:rPr>
              <a:t>Dado que la elaboración se realiza en frío, se requiere una agitación mecánica importante y adicionando poco a poco la fase acuosa sobre la oleosa.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600" b="1" dirty="0">
              <a:solidFill>
                <a:schemeClr val="tx1"/>
              </a:solidFill>
              <a:latin typeface="Approach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chemeClr val="tx1"/>
                </a:solidFill>
                <a:latin typeface="Approach"/>
              </a:rPr>
              <a:t>Para evitar la incorporación de aire se recomienda hacer primero una </a:t>
            </a:r>
            <a:r>
              <a:rPr lang="es-ES" sz="1600" b="1" dirty="0" err="1">
                <a:solidFill>
                  <a:schemeClr val="tx1"/>
                </a:solidFill>
                <a:latin typeface="Approach"/>
              </a:rPr>
              <a:t>preemulsión</a:t>
            </a:r>
            <a:r>
              <a:rPr lang="es-ES" sz="1600" b="1" dirty="0">
                <a:solidFill>
                  <a:schemeClr val="tx1"/>
                </a:solidFill>
                <a:latin typeface="Approach"/>
              </a:rPr>
              <a:t> en varilla de vidrio y luego usar un agitador de hélice o un homogeneizador a altas velocidades.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600" b="1" dirty="0">
              <a:solidFill>
                <a:schemeClr val="tx1"/>
              </a:solidFill>
              <a:latin typeface="Approach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chemeClr val="tx1"/>
                </a:solidFill>
                <a:latin typeface="Approach"/>
              </a:rPr>
              <a:t>Viscosidad: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chemeClr val="tx1"/>
                </a:solidFill>
                <a:latin typeface="Approach"/>
              </a:rPr>
              <a:t>12% fase grasa (*): crema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chemeClr val="tx1"/>
                </a:solidFill>
                <a:latin typeface="Approach"/>
              </a:rPr>
              <a:t>20% fase grasa (*): emulsiones fluidas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chemeClr val="tx1"/>
                </a:solidFill>
                <a:latin typeface="Approach"/>
              </a:rPr>
              <a:t>50% fase grasa (*): lociones</a:t>
            </a:r>
          </a:p>
          <a:p>
            <a:pPr lvl="2"/>
            <a:endParaRPr lang="es-ES" sz="1600" b="1" dirty="0">
              <a:solidFill>
                <a:schemeClr val="tx1"/>
              </a:solidFill>
              <a:latin typeface="Approach"/>
            </a:endParaRPr>
          </a:p>
          <a:p>
            <a:pPr lvl="2"/>
            <a:r>
              <a:rPr lang="es-ES" sz="1600" b="1" dirty="0">
                <a:solidFill>
                  <a:schemeClr val="tx1"/>
                </a:solidFill>
                <a:latin typeface="Approach"/>
              </a:rPr>
              <a:t>(*)sin variar el % de Base F-2230</a:t>
            </a:r>
            <a:endParaRPr lang="es-ES" sz="1600" dirty="0">
              <a:solidFill>
                <a:schemeClr val="tx1"/>
              </a:solidFill>
              <a:latin typeface="Approach"/>
            </a:endParaRP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</p:txBody>
      </p:sp>
    </p:spTree>
    <p:extLst>
      <p:ext uri="{BB962C8B-B14F-4D97-AF65-F5344CB8AC3E}">
        <p14:creationId xmlns:p14="http://schemas.microsoft.com/office/powerpoint/2010/main" val="233942559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Base Acofarma Loción O/W L-200: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9D4AB6C-BBB5-4DA9-ADFA-BFCD65E8D69B}"/>
              </a:ext>
            </a:extLst>
          </p:cNvPr>
          <p:cNvSpPr txBox="1"/>
          <p:nvPr/>
        </p:nvSpPr>
        <p:spPr>
          <a:xfrm>
            <a:off x="571500" y="1914525"/>
            <a:ext cx="1079182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/>
              <a:t>Base </a:t>
            </a:r>
            <a:r>
              <a:rPr lang="es-ES" sz="2000" dirty="0" err="1"/>
              <a:t>autoemulsionable</a:t>
            </a:r>
            <a:r>
              <a:rPr lang="es-ES" sz="2000" dirty="0"/>
              <a:t> no-iónica para la </a:t>
            </a:r>
            <a:r>
              <a:rPr lang="es-ES" sz="2000" b="1" u="sng" dirty="0"/>
              <a:t>elaboración de emulsiones fluidas</a:t>
            </a:r>
            <a:r>
              <a:rPr lang="es-ES" sz="2000" dirty="0"/>
              <a:t> (leches o lociones) O/W.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/>
              <a:t>Idóneo para la preparación de productos como leche limpiadora, corporal, bronceadora, antisolar, </a:t>
            </a:r>
            <a:r>
              <a:rPr lang="es-ES" sz="2000" dirty="0" err="1"/>
              <a:t>aftersun</a:t>
            </a:r>
            <a:r>
              <a:rPr lang="es-ES" sz="2000" dirty="0"/>
              <a:t>, reparador nocturno….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b="1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/>
              <a:t>Excelente tolerancia cutánea.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/>
              <a:t>Es compatible con la mayoría de principios activos.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u="sng" dirty="0"/>
              <a:t>A tener en cuenta: </a:t>
            </a:r>
            <a:r>
              <a:rPr lang="es-ES" sz="2000" dirty="0"/>
              <a:t>Según la temperatura ambiente, </a:t>
            </a:r>
            <a:r>
              <a:rPr lang="es-ES" sz="2000" b="1" u="sng" dirty="0"/>
              <a:t>puede variar la consistencia de la base llegando incluso a licuarse</a:t>
            </a:r>
            <a:r>
              <a:rPr lang="es-ES" sz="2000" dirty="0"/>
              <a:t>. No afecta a las características ni a la dosis de empleo. Simplemente hay que agitar el producto para reconstituirlo. </a:t>
            </a:r>
            <a:endParaRPr lang="es-ES" sz="2000" u="sng" dirty="0"/>
          </a:p>
        </p:txBody>
      </p:sp>
    </p:spTree>
    <p:extLst>
      <p:ext uri="{BB962C8B-B14F-4D97-AF65-F5344CB8AC3E}">
        <p14:creationId xmlns:p14="http://schemas.microsoft.com/office/powerpoint/2010/main" val="353897015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10888980" cy="565483"/>
          </a:xfrm>
        </p:spPr>
        <p:txBody>
          <a:bodyPr/>
          <a:lstStyle/>
          <a:p>
            <a:r>
              <a:rPr lang="es-ES" dirty="0"/>
              <a:t>Formulaciones con Loción O/W L-200 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C9CAB95-C302-4006-93ED-BAD37074C84F}"/>
              </a:ext>
            </a:extLst>
          </p:cNvPr>
          <p:cNvSpPr/>
          <p:nvPr/>
        </p:nvSpPr>
        <p:spPr>
          <a:xfrm>
            <a:off x="293948" y="1871048"/>
            <a:ext cx="3219205" cy="305329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err="1">
                <a:latin typeface="Approach"/>
              </a:rPr>
              <a:t>Body</a:t>
            </a:r>
            <a:r>
              <a:rPr lang="es-ES" sz="2000" b="1" dirty="0">
                <a:latin typeface="Approach"/>
              </a:rPr>
              <a:t> </a:t>
            </a:r>
            <a:r>
              <a:rPr lang="es-ES" sz="2000" b="1" dirty="0" err="1">
                <a:latin typeface="Approach"/>
              </a:rPr>
              <a:t>milk</a:t>
            </a:r>
            <a:r>
              <a:rPr lang="es-ES" sz="2000" b="1" dirty="0">
                <a:latin typeface="Approach"/>
              </a:rPr>
              <a:t> (leche corporal):</a:t>
            </a:r>
          </a:p>
          <a:p>
            <a:endParaRPr lang="es-ES" sz="2000" dirty="0">
              <a:latin typeface="Approach"/>
            </a:endParaRPr>
          </a:p>
          <a:p>
            <a:r>
              <a:rPr lang="es-ES" sz="1600" dirty="0">
                <a:latin typeface="Approach"/>
              </a:rPr>
              <a:t>Base loción O/W L-200             18%</a:t>
            </a:r>
          </a:p>
          <a:p>
            <a:r>
              <a:rPr lang="es-ES" sz="1600" dirty="0" err="1">
                <a:latin typeface="Approach"/>
              </a:rPr>
              <a:t>Abil</a:t>
            </a:r>
            <a:r>
              <a:rPr lang="es-ES" sz="1600" dirty="0">
                <a:latin typeface="Approach"/>
              </a:rPr>
              <a:t> K                                             2%</a:t>
            </a:r>
          </a:p>
          <a:p>
            <a:r>
              <a:rPr lang="es-ES" sz="1600" dirty="0">
                <a:latin typeface="Approach"/>
              </a:rPr>
              <a:t>Vitamina F éster glicérico          1%</a:t>
            </a:r>
          </a:p>
          <a:p>
            <a:r>
              <a:rPr lang="es-ES" sz="1600" dirty="0">
                <a:latin typeface="Approach"/>
              </a:rPr>
              <a:t>Glicerina                                       5%</a:t>
            </a:r>
          </a:p>
          <a:p>
            <a:r>
              <a:rPr lang="es-ES" sz="1600" dirty="0" err="1">
                <a:latin typeface="Approach"/>
              </a:rPr>
              <a:t>Lactil</a:t>
            </a:r>
            <a:r>
              <a:rPr lang="es-ES" sz="1600" dirty="0">
                <a:latin typeface="Approach"/>
              </a:rPr>
              <a:t>                                              5%</a:t>
            </a:r>
          </a:p>
          <a:p>
            <a:r>
              <a:rPr lang="es-ES" sz="1600" dirty="0">
                <a:latin typeface="Approach"/>
              </a:rPr>
              <a:t>Urea                                              5%</a:t>
            </a:r>
          </a:p>
          <a:p>
            <a:r>
              <a:rPr lang="es-ES" sz="1600" dirty="0" err="1">
                <a:latin typeface="Approach"/>
              </a:rPr>
              <a:t>Dexpantenol</a:t>
            </a:r>
            <a:r>
              <a:rPr lang="es-ES" sz="1600" dirty="0">
                <a:latin typeface="Approach"/>
              </a:rPr>
              <a:t>                             0,3%</a:t>
            </a:r>
          </a:p>
          <a:p>
            <a:r>
              <a:rPr lang="es-ES" sz="1600" dirty="0">
                <a:latin typeface="Approach"/>
              </a:rPr>
              <a:t>Conservantes </a:t>
            </a:r>
            <a:r>
              <a:rPr lang="es-ES" sz="1600" dirty="0" err="1">
                <a:latin typeface="Approach"/>
              </a:rPr>
              <a:t>c.s</a:t>
            </a:r>
            <a:r>
              <a:rPr lang="es-ES" sz="1600" dirty="0">
                <a:latin typeface="Approach"/>
              </a:rPr>
              <a:t>.</a:t>
            </a:r>
          </a:p>
          <a:p>
            <a:r>
              <a:rPr lang="es-ES" sz="1600" dirty="0">
                <a:latin typeface="Approach"/>
              </a:rPr>
              <a:t>Agua purificada </a:t>
            </a:r>
            <a:r>
              <a:rPr lang="es-ES" sz="1600" dirty="0" err="1">
                <a:latin typeface="Approach"/>
              </a:rPr>
              <a:t>csp</a:t>
            </a:r>
            <a:r>
              <a:rPr lang="es-ES" sz="1600" dirty="0">
                <a:latin typeface="Approach"/>
              </a:rPr>
              <a:t>                100 g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8C8911D-B977-4A1F-A130-EC678E975621}"/>
              </a:ext>
            </a:extLst>
          </p:cNvPr>
          <p:cNvSpPr/>
          <p:nvPr/>
        </p:nvSpPr>
        <p:spPr>
          <a:xfrm>
            <a:off x="4216646" y="1871048"/>
            <a:ext cx="3321388" cy="305329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latin typeface="Approach"/>
              </a:rPr>
              <a:t>Loción de urea:</a:t>
            </a:r>
          </a:p>
          <a:p>
            <a:pPr algn="ctr"/>
            <a:endParaRPr lang="es-ES" sz="2000" b="1" dirty="0">
              <a:latin typeface="Approach"/>
            </a:endParaRPr>
          </a:p>
          <a:p>
            <a:r>
              <a:rPr lang="es-ES" sz="1600" dirty="0">
                <a:latin typeface="Approach"/>
              </a:rPr>
              <a:t>Base loción O/W L-200                16%</a:t>
            </a:r>
          </a:p>
          <a:p>
            <a:r>
              <a:rPr lang="es-ES" sz="1600" dirty="0">
                <a:latin typeface="Approach"/>
              </a:rPr>
              <a:t>Urea                                                10%</a:t>
            </a:r>
          </a:p>
          <a:p>
            <a:r>
              <a:rPr lang="es-ES" sz="1600" dirty="0">
                <a:latin typeface="Approach"/>
              </a:rPr>
              <a:t>Glicerina                                          5%</a:t>
            </a:r>
          </a:p>
          <a:p>
            <a:r>
              <a:rPr lang="es-ES" sz="1600" dirty="0">
                <a:latin typeface="Approach"/>
              </a:rPr>
              <a:t>Agua purificada                   </a:t>
            </a:r>
            <a:r>
              <a:rPr lang="es-ES" sz="1600" dirty="0" err="1">
                <a:latin typeface="Approach"/>
              </a:rPr>
              <a:t>csp</a:t>
            </a:r>
            <a:r>
              <a:rPr lang="es-ES" sz="1600" dirty="0">
                <a:latin typeface="Approach"/>
              </a:rPr>
              <a:t> 100 g</a:t>
            </a:r>
          </a:p>
          <a:p>
            <a:pPr algn="ctr"/>
            <a:endParaRPr lang="es-ES" sz="2000" b="1" dirty="0">
              <a:latin typeface="Approach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6F7861BA-1317-469D-ADE7-A50DCFDFB623}"/>
              </a:ext>
            </a:extLst>
          </p:cNvPr>
          <p:cNvSpPr/>
          <p:nvPr/>
        </p:nvSpPr>
        <p:spPr>
          <a:xfrm>
            <a:off x="8085939" y="1871048"/>
            <a:ext cx="3812113" cy="305329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latin typeface="Approach"/>
              </a:rPr>
              <a:t>Loción </a:t>
            </a:r>
            <a:r>
              <a:rPr lang="es-ES" sz="2000" b="1" dirty="0" err="1">
                <a:latin typeface="Approach"/>
              </a:rPr>
              <a:t>salicilada</a:t>
            </a:r>
            <a:r>
              <a:rPr lang="es-ES" sz="2000" b="1" dirty="0">
                <a:latin typeface="Approach"/>
              </a:rPr>
              <a:t>:</a:t>
            </a:r>
          </a:p>
          <a:p>
            <a:endParaRPr lang="es-ES" sz="1600" dirty="0">
              <a:latin typeface="Approach"/>
            </a:endParaRPr>
          </a:p>
          <a:p>
            <a:r>
              <a:rPr lang="es-ES" sz="1600" dirty="0">
                <a:latin typeface="Approach"/>
              </a:rPr>
              <a:t>Base loción O/W L-200                      22%</a:t>
            </a:r>
          </a:p>
          <a:p>
            <a:r>
              <a:rPr lang="es-ES" sz="1600" dirty="0">
                <a:latin typeface="Approach"/>
              </a:rPr>
              <a:t>Ácido salicílico                                       2%</a:t>
            </a:r>
          </a:p>
          <a:p>
            <a:r>
              <a:rPr lang="es-ES" sz="1600" dirty="0" err="1">
                <a:latin typeface="Approach"/>
              </a:rPr>
              <a:t>Tween</a:t>
            </a:r>
            <a:r>
              <a:rPr lang="es-ES" sz="1600" dirty="0">
                <a:latin typeface="Approach"/>
              </a:rPr>
              <a:t> 80                                                3%</a:t>
            </a:r>
          </a:p>
          <a:p>
            <a:r>
              <a:rPr lang="es-ES" sz="1600" dirty="0">
                <a:latin typeface="Approach"/>
              </a:rPr>
              <a:t>Glicerina                                                  5%</a:t>
            </a:r>
          </a:p>
          <a:p>
            <a:r>
              <a:rPr lang="es-ES" sz="1600" dirty="0">
                <a:latin typeface="Approach"/>
              </a:rPr>
              <a:t>Agua </a:t>
            </a:r>
            <a:r>
              <a:rPr lang="es-ES" sz="1600">
                <a:latin typeface="Approach"/>
              </a:rPr>
              <a:t>purificada                           csp</a:t>
            </a:r>
            <a:r>
              <a:rPr lang="es-ES" sz="1600" dirty="0">
                <a:latin typeface="Approach"/>
              </a:rPr>
              <a:t> 100 g</a:t>
            </a:r>
          </a:p>
        </p:txBody>
      </p:sp>
    </p:spTree>
    <p:extLst>
      <p:ext uri="{BB962C8B-B14F-4D97-AF65-F5344CB8AC3E}">
        <p14:creationId xmlns:p14="http://schemas.microsoft.com/office/powerpoint/2010/main" val="41982310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Base Acofarma </a:t>
            </a:r>
            <a:r>
              <a:rPr lang="es-ES" dirty="0" err="1"/>
              <a:t>Soft</a:t>
            </a:r>
            <a:r>
              <a:rPr lang="es-ES" dirty="0"/>
              <a:t>-Care 1722: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9D4AB6C-BBB5-4DA9-ADFA-BFCD65E8D69B}"/>
              </a:ext>
            </a:extLst>
          </p:cNvPr>
          <p:cNvSpPr txBox="1"/>
          <p:nvPr/>
        </p:nvSpPr>
        <p:spPr>
          <a:xfrm>
            <a:off x="571500" y="1914525"/>
            <a:ext cx="1079182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/>
              <a:t>Base </a:t>
            </a:r>
            <a:r>
              <a:rPr lang="es-ES" sz="2000" dirty="0" err="1"/>
              <a:t>autoemulsionable</a:t>
            </a:r>
            <a:r>
              <a:rPr lang="es-ES" sz="2000" dirty="0"/>
              <a:t> no-iónica para la elaboración de emulsiones del tipo O/W.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/>
              <a:t>Resulta compatible con la mayoría de principios activos empleados en la preparación de fórmulas magistrales.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/>
              <a:t>Elevada extensibilidad, fácil aplicación.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/>
              <a:t>Rápida absorción, no dejando tacto untuoso.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/>
              <a:t>El contenido de la fase grasa puede variar en un 17%-45% incluyendo en ésta la base.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/>
              <a:t>Emulsiones estables hasta los 45ºC. </a:t>
            </a:r>
          </a:p>
          <a:p>
            <a:endParaRPr lang="es-ES" sz="2000" dirty="0"/>
          </a:p>
          <a:p>
            <a:endParaRPr lang="es-E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81094562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Base Acofarma </a:t>
            </a:r>
            <a:r>
              <a:rPr lang="es-ES" dirty="0" err="1"/>
              <a:t>Soft</a:t>
            </a:r>
            <a:r>
              <a:rPr lang="es-ES" dirty="0"/>
              <a:t>-Care 1722: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DCC68C7B-A337-479F-A751-C50F0D8011E5}"/>
              </a:ext>
            </a:extLst>
          </p:cNvPr>
          <p:cNvSpPr/>
          <p:nvPr/>
        </p:nvSpPr>
        <p:spPr>
          <a:xfrm>
            <a:off x="3467100" y="1768341"/>
            <a:ext cx="3811794" cy="3765684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chemeClr val="tx1"/>
                </a:solidFill>
                <a:latin typeface="Approach"/>
              </a:rPr>
              <a:t>Permite incorporar gran variedad de productos grasos:</a:t>
            </a:r>
          </a:p>
          <a:p>
            <a:endParaRPr lang="es-ES" sz="1600" b="1" dirty="0">
              <a:solidFill>
                <a:schemeClr val="tx1"/>
              </a:solidFill>
              <a:latin typeface="Approach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chemeClr val="tx1"/>
                </a:solidFill>
                <a:latin typeface="Approach"/>
              </a:rPr>
              <a:t>Aceites vegetales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chemeClr val="tx1"/>
                </a:solidFill>
                <a:latin typeface="Approach"/>
              </a:rPr>
              <a:t>Ceras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chemeClr val="tx1"/>
                </a:solidFill>
                <a:latin typeface="Approach"/>
              </a:rPr>
              <a:t>Esteroles</a:t>
            </a:r>
          </a:p>
          <a:p>
            <a:pPr lvl="2"/>
            <a:endParaRPr lang="es-ES" sz="1600" b="1" dirty="0">
              <a:solidFill>
                <a:schemeClr val="tx1"/>
              </a:solidFill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chemeClr val="tx1"/>
                </a:solidFill>
                <a:latin typeface="Approach"/>
              </a:rPr>
              <a:t>Productos hidrófilos</a:t>
            </a:r>
          </a:p>
          <a:p>
            <a:endParaRPr lang="es-ES" sz="1600" b="1" dirty="0">
              <a:solidFill>
                <a:schemeClr val="tx1"/>
              </a:solidFill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chemeClr val="tx1"/>
                </a:solidFill>
                <a:latin typeface="Approach"/>
              </a:rPr>
              <a:t>Extractos biológicos, de plantas</a:t>
            </a:r>
          </a:p>
          <a:p>
            <a:endParaRPr lang="es-ES" sz="1600" b="1" dirty="0">
              <a:solidFill>
                <a:schemeClr val="tx1"/>
              </a:solidFill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chemeClr val="tx1"/>
                </a:solidFill>
                <a:latin typeface="Approach"/>
              </a:rPr>
              <a:t>Vitaminas</a:t>
            </a:r>
          </a:p>
        </p:txBody>
      </p:sp>
    </p:spTree>
    <p:extLst>
      <p:ext uri="{BB962C8B-B14F-4D97-AF65-F5344CB8AC3E}">
        <p14:creationId xmlns:p14="http://schemas.microsoft.com/office/powerpoint/2010/main" val="339172240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Base Acofarma crema corporal: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DC0ACED-4482-46D3-9AD7-716716E070B1}"/>
              </a:ext>
            </a:extLst>
          </p:cNvPr>
          <p:cNvSpPr txBox="1"/>
          <p:nvPr/>
        </p:nvSpPr>
        <p:spPr>
          <a:xfrm>
            <a:off x="388620" y="1883411"/>
            <a:ext cx="10935222" cy="2814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Emulsión de fase externa acuosa O/W. Permite elaborar emulsiones fluidas.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Textura ligera y agradable. Buena extensibilidad y rápida absorción.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Tacto emoliente y mate.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Buena lubricación de la piel, con efecto </a:t>
            </a:r>
            <a:r>
              <a:rPr lang="es-ES" sz="2000" dirty="0" err="1">
                <a:latin typeface="Approach"/>
              </a:rPr>
              <a:t>antideshidratante</a:t>
            </a:r>
            <a:r>
              <a:rPr lang="es-ES" sz="2000" dirty="0">
                <a:latin typeface="Approach"/>
              </a:rPr>
              <a:t> y humectante.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Contribuye a la suavidad de la epidermis. 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ES" sz="2000" dirty="0">
              <a:latin typeface="Approach"/>
            </a:endParaRPr>
          </a:p>
        </p:txBody>
      </p:sp>
    </p:spTree>
    <p:extLst>
      <p:ext uri="{BB962C8B-B14F-4D97-AF65-F5344CB8AC3E}">
        <p14:creationId xmlns:p14="http://schemas.microsoft.com/office/powerpoint/2010/main" val="924985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 err="1"/>
              <a:t>Lipogeles</a:t>
            </a:r>
            <a:endParaRPr lang="es-ES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38A8962-A888-4D78-B26A-EB7A40B05A62}"/>
              </a:ext>
            </a:extLst>
          </p:cNvPr>
          <p:cNvSpPr txBox="1"/>
          <p:nvPr/>
        </p:nvSpPr>
        <p:spPr>
          <a:xfrm>
            <a:off x="426720" y="1798982"/>
            <a:ext cx="1149029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Formas semisólidas formadas por una sola fase grasa en la que se incorporan los principios activos.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Son los vehículos dermatológicos más oclusivos.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Se caracterizan por ser emolientes, oleosos y lubricantes.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Deben retirarse con aceite.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Vehículo ideal para las patologías consideradas secas o muy secas. </a:t>
            </a:r>
            <a:r>
              <a:rPr lang="es-ES" sz="2000" b="1" dirty="0">
                <a:latin typeface="Approach"/>
              </a:rPr>
              <a:t>Psoriasis, ictiosis, xerosis, eccemas.</a:t>
            </a:r>
            <a:r>
              <a:rPr lang="es-ES" sz="2000" dirty="0">
                <a:latin typeface="Approach"/>
              </a:rPr>
              <a:t> 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0B00997D-8E68-452E-BC68-EF0305C1A704}"/>
              </a:ext>
            </a:extLst>
          </p:cNvPr>
          <p:cNvSpPr/>
          <p:nvPr/>
        </p:nvSpPr>
        <p:spPr>
          <a:xfrm>
            <a:off x="528506" y="3657600"/>
            <a:ext cx="11081857" cy="185396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Idóneos para procesos con notable sequedad cutánea y labial.</a:t>
            </a:r>
          </a:p>
          <a:p>
            <a:endParaRPr lang="es-ES" sz="2000" dirty="0"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Sus formulaciones pueden incorporar corticoides tópicos, aceites en especial emolientes con ácidos grasos esenciales, cicatrizantes, antiinflamatorios, etc. </a:t>
            </a:r>
          </a:p>
        </p:txBody>
      </p:sp>
    </p:spTree>
    <p:extLst>
      <p:ext uri="{BB962C8B-B14F-4D97-AF65-F5344CB8AC3E}">
        <p14:creationId xmlns:p14="http://schemas.microsoft.com/office/powerpoint/2010/main" val="233385352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10888980" cy="565483"/>
          </a:xfrm>
        </p:spPr>
        <p:txBody>
          <a:bodyPr/>
          <a:lstStyle/>
          <a:p>
            <a:r>
              <a:rPr lang="es-ES" sz="3700" dirty="0"/>
              <a:t>Formulaciones con base Acofarma crema corporal:</a:t>
            </a:r>
            <a:br>
              <a:rPr lang="es-ES" sz="3700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C9CAB95-C302-4006-93ED-BAD37074C84F}"/>
              </a:ext>
            </a:extLst>
          </p:cNvPr>
          <p:cNvSpPr/>
          <p:nvPr/>
        </p:nvSpPr>
        <p:spPr>
          <a:xfrm>
            <a:off x="350814" y="1711983"/>
            <a:ext cx="4933203" cy="17788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2000" b="1" dirty="0">
              <a:latin typeface="Approach"/>
            </a:endParaRPr>
          </a:p>
          <a:p>
            <a:pPr algn="ctr"/>
            <a:r>
              <a:rPr lang="es-ES" sz="1600" b="1" dirty="0">
                <a:latin typeface="Approach"/>
              </a:rPr>
              <a:t>Fórmula cosmética corporal para pieles normales</a:t>
            </a:r>
          </a:p>
          <a:p>
            <a:endParaRPr lang="es-ES" sz="1600" dirty="0">
              <a:latin typeface="Approach"/>
            </a:endParaRPr>
          </a:p>
          <a:p>
            <a:r>
              <a:rPr lang="es-ES" sz="1600" dirty="0">
                <a:latin typeface="Approach"/>
              </a:rPr>
              <a:t>Aloe vera gel 1:1 sin pulpa                         20%</a:t>
            </a:r>
          </a:p>
          <a:p>
            <a:r>
              <a:rPr lang="es-ES" sz="1600" dirty="0">
                <a:latin typeface="Approach"/>
              </a:rPr>
              <a:t>Agua </a:t>
            </a:r>
            <a:r>
              <a:rPr lang="es-ES" sz="1600" dirty="0" err="1">
                <a:latin typeface="Approach"/>
              </a:rPr>
              <a:t>purifacada</a:t>
            </a:r>
            <a:r>
              <a:rPr lang="es-ES" sz="1600" dirty="0">
                <a:latin typeface="Approach"/>
              </a:rPr>
              <a:t>                                           10%</a:t>
            </a:r>
          </a:p>
          <a:p>
            <a:r>
              <a:rPr lang="es-ES" sz="1600" dirty="0">
                <a:latin typeface="Approach"/>
              </a:rPr>
              <a:t>Perfume </a:t>
            </a:r>
            <a:r>
              <a:rPr lang="es-ES" sz="1600" dirty="0" err="1">
                <a:latin typeface="Approach"/>
              </a:rPr>
              <a:t>c.s</a:t>
            </a:r>
            <a:r>
              <a:rPr lang="es-ES" sz="1600" dirty="0">
                <a:latin typeface="Approach"/>
              </a:rPr>
              <a:t>.</a:t>
            </a:r>
          </a:p>
          <a:p>
            <a:r>
              <a:rPr lang="es-ES" sz="1600" dirty="0">
                <a:latin typeface="Approach"/>
              </a:rPr>
              <a:t>Base Acofarma crema corporal   </a:t>
            </a:r>
            <a:r>
              <a:rPr lang="es-ES" sz="1600" dirty="0" err="1">
                <a:latin typeface="Approach"/>
              </a:rPr>
              <a:t>c.s</a:t>
            </a:r>
            <a:r>
              <a:rPr lang="es-ES" sz="1600" dirty="0">
                <a:latin typeface="Approach"/>
              </a:rPr>
              <a:t>.       100 g</a:t>
            </a:r>
          </a:p>
          <a:p>
            <a:pPr algn="ctr"/>
            <a:endParaRPr lang="es-ES" sz="2000" b="1" dirty="0">
              <a:latin typeface="Approach"/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F0A61200-F1DC-4319-A8C8-B5E60F7E6097}"/>
              </a:ext>
            </a:extLst>
          </p:cNvPr>
          <p:cNvSpPr/>
          <p:nvPr/>
        </p:nvSpPr>
        <p:spPr>
          <a:xfrm>
            <a:off x="6442619" y="1711983"/>
            <a:ext cx="4933203" cy="17788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2000" b="1" dirty="0">
              <a:latin typeface="Approach"/>
            </a:endParaRPr>
          </a:p>
          <a:p>
            <a:pPr algn="ctr"/>
            <a:endParaRPr lang="es-ES" sz="1600" b="1" dirty="0">
              <a:latin typeface="Approach"/>
            </a:endParaRPr>
          </a:p>
          <a:p>
            <a:pPr algn="ctr"/>
            <a:endParaRPr lang="es-ES" sz="1600" b="1" dirty="0">
              <a:latin typeface="Approach"/>
            </a:endParaRPr>
          </a:p>
          <a:p>
            <a:pPr algn="ctr"/>
            <a:r>
              <a:rPr lang="es-ES" sz="1600" b="1" dirty="0">
                <a:latin typeface="Approach"/>
              </a:rPr>
              <a:t>Fórmula cosmética corporal nutritiva para pieles normales</a:t>
            </a:r>
          </a:p>
          <a:p>
            <a:endParaRPr lang="es-ES" sz="1600" dirty="0">
              <a:latin typeface="Approach"/>
            </a:endParaRPr>
          </a:p>
          <a:p>
            <a:r>
              <a:rPr lang="es-ES" sz="1600" dirty="0">
                <a:latin typeface="Approach"/>
              </a:rPr>
              <a:t>Aceite argán                                             10%</a:t>
            </a:r>
          </a:p>
          <a:p>
            <a:r>
              <a:rPr lang="es-ES" sz="1600" dirty="0">
                <a:latin typeface="Approach"/>
              </a:rPr>
              <a:t>Aloe vera gel 1:1 sin pulpa                     10%</a:t>
            </a:r>
          </a:p>
          <a:p>
            <a:r>
              <a:rPr lang="es-ES" sz="1600" dirty="0">
                <a:latin typeface="Approach"/>
              </a:rPr>
              <a:t>Perfume  </a:t>
            </a:r>
            <a:r>
              <a:rPr lang="es-ES" sz="1600" dirty="0" err="1">
                <a:latin typeface="Approach"/>
              </a:rPr>
              <a:t>c.s</a:t>
            </a:r>
            <a:r>
              <a:rPr lang="es-ES" sz="1600" dirty="0">
                <a:latin typeface="Approach"/>
              </a:rPr>
              <a:t>.</a:t>
            </a:r>
          </a:p>
          <a:p>
            <a:r>
              <a:rPr lang="es-ES" sz="1600" dirty="0">
                <a:latin typeface="Approach"/>
              </a:rPr>
              <a:t>Base Acofarma crema corporal    </a:t>
            </a:r>
            <a:r>
              <a:rPr lang="es-ES" sz="1600" dirty="0" err="1">
                <a:latin typeface="Approach"/>
              </a:rPr>
              <a:t>c.s</a:t>
            </a:r>
            <a:r>
              <a:rPr lang="es-ES" sz="1600" dirty="0">
                <a:latin typeface="Approach"/>
              </a:rPr>
              <a:t>. 100 g  </a:t>
            </a:r>
          </a:p>
          <a:p>
            <a:endParaRPr lang="es-ES" sz="1600" dirty="0">
              <a:latin typeface="Approach"/>
            </a:endParaRPr>
          </a:p>
          <a:p>
            <a:endParaRPr lang="es-ES" sz="2000" dirty="0">
              <a:latin typeface="Approach"/>
            </a:endParaRPr>
          </a:p>
          <a:p>
            <a:r>
              <a:rPr lang="es-ES" sz="2000" dirty="0">
                <a:latin typeface="Approach"/>
              </a:rPr>
              <a:t>		                                       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BDB6AC2B-BFEB-4526-8F7B-9335E12D718C}"/>
              </a:ext>
            </a:extLst>
          </p:cNvPr>
          <p:cNvSpPr/>
          <p:nvPr/>
        </p:nvSpPr>
        <p:spPr>
          <a:xfrm>
            <a:off x="350814" y="3876675"/>
            <a:ext cx="4933203" cy="2771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1600" b="1" dirty="0">
              <a:latin typeface="Approach"/>
            </a:endParaRPr>
          </a:p>
          <a:p>
            <a:pPr algn="ctr"/>
            <a:r>
              <a:rPr lang="es-ES" sz="1600" b="1" dirty="0">
                <a:latin typeface="Approach"/>
              </a:rPr>
              <a:t>Fórmula cosmética corporal nutritiva para pieles normales tacto ligero</a:t>
            </a:r>
          </a:p>
          <a:p>
            <a:endParaRPr lang="es-ES" sz="1600" dirty="0">
              <a:latin typeface="Approach"/>
            </a:endParaRPr>
          </a:p>
          <a:p>
            <a:r>
              <a:rPr lang="es-ES" sz="1600" dirty="0">
                <a:latin typeface="Approach"/>
              </a:rPr>
              <a:t>Aceite Argán                                                 10%</a:t>
            </a:r>
          </a:p>
          <a:p>
            <a:r>
              <a:rPr lang="es-ES" sz="1600" dirty="0">
                <a:latin typeface="Approach"/>
              </a:rPr>
              <a:t>Aloe vera gel 1:1 sin pulpa                         10%</a:t>
            </a:r>
          </a:p>
          <a:p>
            <a:r>
              <a:rPr lang="es-ES" sz="1600" dirty="0" err="1">
                <a:latin typeface="Approach"/>
              </a:rPr>
              <a:t>Abil</a:t>
            </a:r>
            <a:r>
              <a:rPr lang="es-ES" sz="1600" dirty="0">
                <a:latin typeface="Approach"/>
              </a:rPr>
              <a:t> K5                                                              5%</a:t>
            </a:r>
          </a:p>
          <a:p>
            <a:r>
              <a:rPr lang="es-ES" sz="1600" dirty="0">
                <a:latin typeface="Approach"/>
              </a:rPr>
              <a:t>Agua purificada                                            15%</a:t>
            </a:r>
          </a:p>
          <a:p>
            <a:r>
              <a:rPr lang="es-ES" sz="1600" dirty="0">
                <a:latin typeface="Approach"/>
              </a:rPr>
              <a:t>Base Acofarma crema corporal        </a:t>
            </a:r>
            <a:r>
              <a:rPr lang="es-ES" sz="1600" dirty="0" err="1">
                <a:latin typeface="Approach"/>
              </a:rPr>
              <a:t>c.s</a:t>
            </a:r>
            <a:r>
              <a:rPr lang="es-ES" sz="1600" dirty="0">
                <a:latin typeface="Approach"/>
              </a:rPr>
              <a:t>. 100 g</a:t>
            </a:r>
          </a:p>
          <a:p>
            <a:endParaRPr lang="es-ES" sz="1600" dirty="0">
              <a:latin typeface="Approach"/>
            </a:endParaRPr>
          </a:p>
          <a:p>
            <a:endParaRPr lang="es-ES" sz="2000" dirty="0">
              <a:latin typeface="Approach"/>
            </a:endParaRPr>
          </a:p>
          <a:p>
            <a:endParaRPr lang="es-ES" sz="2000" dirty="0">
              <a:latin typeface="Approach"/>
            </a:endParaRP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6812BF50-DEF9-4153-AF58-AE54A03937BA}"/>
              </a:ext>
            </a:extLst>
          </p:cNvPr>
          <p:cNvSpPr/>
          <p:nvPr/>
        </p:nvSpPr>
        <p:spPr>
          <a:xfrm>
            <a:off x="6442619" y="3878419"/>
            <a:ext cx="4933203" cy="17788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latin typeface="Approach"/>
              </a:rPr>
              <a:t>Fórmula cosmética </a:t>
            </a:r>
            <a:r>
              <a:rPr lang="es-ES" sz="1600" b="1" dirty="0" err="1">
                <a:latin typeface="Approach"/>
              </a:rPr>
              <a:t>corporala</a:t>
            </a:r>
            <a:r>
              <a:rPr lang="es-ES" sz="1600" b="1" dirty="0">
                <a:latin typeface="Approach"/>
              </a:rPr>
              <a:t> after </a:t>
            </a:r>
            <a:r>
              <a:rPr lang="es-ES" sz="1600" b="1" dirty="0" err="1">
                <a:latin typeface="Approach"/>
              </a:rPr>
              <a:t>sun</a:t>
            </a:r>
            <a:r>
              <a:rPr lang="es-ES" sz="1600" b="1" dirty="0">
                <a:latin typeface="Approach"/>
              </a:rPr>
              <a:t> (textura ligera)</a:t>
            </a:r>
          </a:p>
          <a:p>
            <a:endParaRPr lang="es-ES" sz="1600" dirty="0">
              <a:latin typeface="Approach"/>
            </a:endParaRPr>
          </a:p>
          <a:p>
            <a:r>
              <a:rPr lang="es-ES" sz="1600" dirty="0">
                <a:latin typeface="Approach"/>
              </a:rPr>
              <a:t>Aloe vera gel 1:1 sin pulpa                       50%</a:t>
            </a:r>
          </a:p>
          <a:p>
            <a:r>
              <a:rPr lang="es-ES" sz="1600" dirty="0">
                <a:latin typeface="Approach"/>
              </a:rPr>
              <a:t>Perfume </a:t>
            </a:r>
            <a:r>
              <a:rPr lang="es-ES" sz="1600" dirty="0" err="1">
                <a:latin typeface="Approach"/>
              </a:rPr>
              <a:t>c.s</a:t>
            </a:r>
            <a:r>
              <a:rPr lang="es-ES" sz="1600" dirty="0">
                <a:latin typeface="Approach"/>
              </a:rPr>
              <a:t>.</a:t>
            </a:r>
          </a:p>
          <a:p>
            <a:r>
              <a:rPr lang="es-ES" sz="1600" dirty="0">
                <a:latin typeface="Approach"/>
              </a:rPr>
              <a:t>Base Acofarma crema corporal       </a:t>
            </a:r>
            <a:r>
              <a:rPr lang="es-ES" sz="1600" dirty="0" err="1">
                <a:latin typeface="Approach"/>
              </a:rPr>
              <a:t>c.s</a:t>
            </a:r>
            <a:r>
              <a:rPr lang="es-ES" sz="1600" dirty="0">
                <a:latin typeface="Approach"/>
              </a:rPr>
              <a:t>. 100 g</a:t>
            </a:r>
          </a:p>
        </p:txBody>
      </p:sp>
    </p:spTree>
    <p:extLst>
      <p:ext uri="{BB962C8B-B14F-4D97-AF65-F5344CB8AC3E}">
        <p14:creationId xmlns:p14="http://schemas.microsoft.com/office/powerpoint/2010/main" val="98237095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10888980" cy="565483"/>
          </a:xfrm>
        </p:spPr>
        <p:txBody>
          <a:bodyPr/>
          <a:lstStyle/>
          <a:p>
            <a:r>
              <a:rPr lang="es-ES" sz="3700" dirty="0"/>
              <a:t>Formulaciones con base Acofarma crema corporal:</a:t>
            </a:r>
            <a:br>
              <a:rPr lang="es-ES" sz="3700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C9CAB95-C302-4006-93ED-BAD37074C84F}"/>
              </a:ext>
            </a:extLst>
          </p:cNvPr>
          <p:cNvSpPr/>
          <p:nvPr/>
        </p:nvSpPr>
        <p:spPr>
          <a:xfrm>
            <a:off x="350814" y="1711983"/>
            <a:ext cx="4933203" cy="17788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latin typeface="Approach"/>
              </a:rPr>
              <a:t>Fórmula cosmética corporal hidratante y regeneradora</a:t>
            </a:r>
          </a:p>
          <a:p>
            <a:endParaRPr lang="es-ES" sz="1600" dirty="0">
              <a:latin typeface="Approach"/>
            </a:endParaRPr>
          </a:p>
          <a:p>
            <a:r>
              <a:rPr lang="es-ES" sz="1600" dirty="0">
                <a:latin typeface="Approach"/>
              </a:rPr>
              <a:t>Aceite rosa mosqueta                                       5%</a:t>
            </a:r>
          </a:p>
          <a:p>
            <a:r>
              <a:rPr lang="es-ES" sz="1600" dirty="0">
                <a:latin typeface="Approach"/>
              </a:rPr>
              <a:t>Sodio hialuronato sol. 1%                                 1%</a:t>
            </a:r>
          </a:p>
          <a:p>
            <a:r>
              <a:rPr lang="es-ES" sz="1600" dirty="0">
                <a:latin typeface="Approach"/>
              </a:rPr>
              <a:t>Vitamina C (ácido ascórbico)                            1%</a:t>
            </a:r>
          </a:p>
          <a:p>
            <a:r>
              <a:rPr lang="es-ES" sz="1600" dirty="0">
                <a:latin typeface="Approach"/>
              </a:rPr>
              <a:t>Base Acofarma crema corporal           </a:t>
            </a:r>
            <a:r>
              <a:rPr lang="es-ES" sz="1600" dirty="0" err="1">
                <a:latin typeface="Approach"/>
              </a:rPr>
              <a:t>c.s</a:t>
            </a:r>
            <a:r>
              <a:rPr lang="es-ES" sz="1600" dirty="0">
                <a:latin typeface="Approach"/>
              </a:rPr>
              <a:t>. 100 g</a:t>
            </a:r>
          </a:p>
          <a:p>
            <a:pPr algn="ctr"/>
            <a:endParaRPr lang="es-ES" sz="2000" b="1" dirty="0">
              <a:latin typeface="Approach"/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F0A61200-F1DC-4319-A8C8-B5E60F7E6097}"/>
              </a:ext>
            </a:extLst>
          </p:cNvPr>
          <p:cNvSpPr/>
          <p:nvPr/>
        </p:nvSpPr>
        <p:spPr>
          <a:xfrm>
            <a:off x="350814" y="3685022"/>
            <a:ext cx="4933203" cy="287770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2000" b="1" dirty="0">
              <a:latin typeface="Approach"/>
            </a:endParaRPr>
          </a:p>
          <a:p>
            <a:pPr algn="ctr"/>
            <a:endParaRPr lang="es-ES" sz="1600" b="1" dirty="0">
              <a:latin typeface="Approach"/>
            </a:endParaRPr>
          </a:p>
          <a:p>
            <a:pPr algn="ctr"/>
            <a:r>
              <a:rPr lang="es-ES" sz="1600" b="1" dirty="0">
                <a:latin typeface="Approach"/>
              </a:rPr>
              <a:t>Fórmula cosmética corporal hidratante y regeneradora tacto seco y ligero</a:t>
            </a:r>
          </a:p>
          <a:p>
            <a:endParaRPr lang="es-ES" sz="1600" dirty="0">
              <a:latin typeface="Approach"/>
            </a:endParaRPr>
          </a:p>
          <a:p>
            <a:r>
              <a:rPr lang="es-ES" sz="1600" dirty="0">
                <a:latin typeface="Approach"/>
              </a:rPr>
              <a:t>Aceite de rosa mosqueta                                20%</a:t>
            </a:r>
          </a:p>
          <a:p>
            <a:r>
              <a:rPr lang="es-ES" sz="1600" dirty="0">
                <a:latin typeface="Approach"/>
              </a:rPr>
              <a:t>Sodio hialuronato sol. 1%                                 1%</a:t>
            </a:r>
          </a:p>
          <a:p>
            <a:r>
              <a:rPr lang="es-ES" sz="1600" dirty="0">
                <a:latin typeface="Approach"/>
              </a:rPr>
              <a:t>Aloe vera gel 1:1 sin pulpa                                5%</a:t>
            </a:r>
          </a:p>
          <a:p>
            <a:r>
              <a:rPr lang="es-ES" sz="1600" dirty="0" err="1">
                <a:latin typeface="Approach"/>
              </a:rPr>
              <a:t>Abil</a:t>
            </a:r>
            <a:r>
              <a:rPr lang="es-ES" sz="1600" dirty="0">
                <a:latin typeface="Approach"/>
              </a:rPr>
              <a:t> K5                                                                  5%</a:t>
            </a:r>
          </a:p>
          <a:p>
            <a:r>
              <a:rPr lang="es-ES" sz="1600" dirty="0" err="1">
                <a:latin typeface="Approach"/>
              </a:rPr>
              <a:t>Isononil</a:t>
            </a:r>
            <a:r>
              <a:rPr lang="es-ES" sz="1600" dirty="0">
                <a:latin typeface="Approach"/>
              </a:rPr>
              <a:t> </a:t>
            </a:r>
            <a:r>
              <a:rPr lang="es-ES" sz="1600" dirty="0" err="1">
                <a:latin typeface="Approach"/>
              </a:rPr>
              <a:t>isononanoato</a:t>
            </a:r>
            <a:r>
              <a:rPr lang="es-ES" sz="1600" dirty="0">
                <a:latin typeface="Approach"/>
              </a:rPr>
              <a:t>                                       5%</a:t>
            </a:r>
          </a:p>
          <a:p>
            <a:r>
              <a:rPr lang="es-ES" sz="1600" dirty="0">
                <a:latin typeface="Approach"/>
              </a:rPr>
              <a:t>Perfume </a:t>
            </a:r>
            <a:r>
              <a:rPr lang="es-ES" sz="1600" dirty="0" err="1">
                <a:latin typeface="Approach"/>
              </a:rPr>
              <a:t>c.s</a:t>
            </a:r>
            <a:r>
              <a:rPr lang="es-ES" sz="1600" dirty="0">
                <a:latin typeface="Approach"/>
              </a:rPr>
              <a:t>.</a:t>
            </a:r>
          </a:p>
          <a:p>
            <a:r>
              <a:rPr lang="es-ES" sz="1600" dirty="0">
                <a:latin typeface="Approach"/>
              </a:rPr>
              <a:t>Base Acofarma crema corporal </a:t>
            </a:r>
            <a:r>
              <a:rPr lang="es-ES" sz="1600" dirty="0" err="1">
                <a:latin typeface="Approach"/>
              </a:rPr>
              <a:t>c.s</a:t>
            </a:r>
            <a:r>
              <a:rPr lang="es-ES" sz="1600" dirty="0">
                <a:latin typeface="Approach"/>
              </a:rPr>
              <a:t>.             100 g</a:t>
            </a:r>
          </a:p>
          <a:p>
            <a:endParaRPr lang="es-ES" sz="1600" dirty="0">
              <a:latin typeface="Approach"/>
            </a:endParaRPr>
          </a:p>
          <a:p>
            <a:endParaRPr lang="es-ES" sz="2000" dirty="0">
              <a:latin typeface="Approach"/>
            </a:endParaRPr>
          </a:p>
          <a:p>
            <a:r>
              <a:rPr lang="es-ES" sz="2000" dirty="0">
                <a:latin typeface="Approach"/>
              </a:rPr>
              <a:t>		                                       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6812BF50-DEF9-4153-AF58-AE54A03937BA}"/>
              </a:ext>
            </a:extLst>
          </p:cNvPr>
          <p:cNvSpPr/>
          <p:nvPr/>
        </p:nvSpPr>
        <p:spPr>
          <a:xfrm>
            <a:off x="6096000" y="1711983"/>
            <a:ext cx="4933203" cy="17788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latin typeface="Approach"/>
              </a:rPr>
              <a:t>Formula cosmética regeneradora ligera</a:t>
            </a:r>
          </a:p>
          <a:p>
            <a:endParaRPr lang="es-ES" sz="1600" dirty="0">
              <a:latin typeface="Approach"/>
            </a:endParaRPr>
          </a:p>
          <a:p>
            <a:r>
              <a:rPr lang="es-ES" sz="1600" dirty="0">
                <a:latin typeface="Approach"/>
              </a:rPr>
              <a:t>Aceite argán                                                5%</a:t>
            </a:r>
          </a:p>
          <a:p>
            <a:r>
              <a:rPr lang="es-ES" sz="1600" dirty="0" err="1">
                <a:latin typeface="Approach"/>
              </a:rPr>
              <a:t>Abil</a:t>
            </a:r>
            <a:r>
              <a:rPr lang="es-ES" sz="1600" dirty="0">
                <a:latin typeface="Approach"/>
              </a:rPr>
              <a:t> K5                                                          5%</a:t>
            </a:r>
          </a:p>
          <a:p>
            <a:r>
              <a:rPr lang="es-ES" sz="1600" dirty="0">
                <a:latin typeface="Approach"/>
              </a:rPr>
              <a:t>Agua purificada                                         10%</a:t>
            </a:r>
          </a:p>
          <a:p>
            <a:r>
              <a:rPr lang="es-ES" sz="1600" dirty="0">
                <a:latin typeface="Approach"/>
              </a:rPr>
              <a:t>Perfume </a:t>
            </a:r>
            <a:r>
              <a:rPr lang="es-ES" sz="1600" dirty="0" err="1">
                <a:latin typeface="Approach"/>
              </a:rPr>
              <a:t>c.s</a:t>
            </a:r>
            <a:r>
              <a:rPr lang="es-ES" sz="1600" dirty="0">
                <a:latin typeface="Approach"/>
              </a:rPr>
              <a:t>.</a:t>
            </a:r>
          </a:p>
          <a:p>
            <a:r>
              <a:rPr lang="es-ES" sz="1600" dirty="0">
                <a:latin typeface="Approach"/>
              </a:rPr>
              <a:t>Base Acofarma crema corporal      </a:t>
            </a:r>
            <a:r>
              <a:rPr lang="es-ES" sz="1600" dirty="0" err="1">
                <a:latin typeface="Approach"/>
              </a:rPr>
              <a:t>c.s</a:t>
            </a:r>
            <a:r>
              <a:rPr lang="es-ES" sz="1600" dirty="0">
                <a:latin typeface="Approach"/>
              </a:rPr>
              <a:t>. 100 g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164A6B9-50CF-410B-A815-D53FF85B648B}"/>
              </a:ext>
            </a:extLst>
          </p:cNvPr>
          <p:cNvSpPr/>
          <p:nvPr/>
        </p:nvSpPr>
        <p:spPr>
          <a:xfrm>
            <a:off x="6104914" y="3685022"/>
            <a:ext cx="4933203" cy="242649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latin typeface="Approach"/>
              </a:rPr>
              <a:t>Fórmula cosmética corporal básica</a:t>
            </a:r>
          </a:p>
          <a:p>
            <a:pPr algn="ctr"/>
            <a:endParaRPr lang="es-ES" sz="1600" b="1" dirty="0">
              <a:latin typeface="Approach"/>
            </a:endParaRPr>
          </a:p>
          <a:p>
            <a:r>
              <a:rPr lang="es-ES" sz="1600" dirty="0">
                <a:latin typeface="Approach"/>
              </a:rPr>
              <a:t>Aceite caléndula                                      5%</a:t>
            </a:r>
          </a:p>
          <a:p>
            <a:r>
              <a:rPr lang="es-ES" sz="1600" dirty="0">
                <a:latin typeface="Approach"/>
              </a:rPr>
              <a:t>Extracto de </a:t>
            </a:r>
            <a:r>
              <a:rPr lang="es-ES" sz="1600" dirty="0" err="1">
                <a:latin typeface="Approach"/>
              </a:rPr>
              <a:t>camomilla</a:t>
            </a:r>
            <a:r>
              <a:rPr lang="es-ES" sz="1600" dirty="0">
                <a:latin typeface="Approach"/>
              </a:rPr>
              <a:t>                            5%</a:t>
            </a:r>
          </a:p>
          <a:p>
            <a:r>
              <a:rPr lang="es-ES" sz="1600" dirty="0">
                <a:latin typeface="Approach"/>
              </a:rPr>
              <a:t>Perfume </a:t>
            </a:r>
            <a:r>
              <a:rPr lang="es-ES" sz="1600" dirty="0" err="1">
                <a:latin typeface="Approach"/>
              </a:rPr>
              <a:t>c.s</a:t>
            </a:r>
            <a:r>
              <a:rPr lang="es-ES" sz="1600" dirty="0">
                <a:latin typeface="Approach"/>
              </a:rPr>
              <a:t>.</a:t>
            </a:r>
          </a:p>
          <a:p>
            <a:r>
              <a:rPr lang="es-ES" sz="1600" dirty="0">
                <a:latin typeface="Approach"/>
              </a:rPr>
              <a:t>Base Acofarma crema corporal </a:t>
            </a:r>
            <a:r>
              <a:rPr lang="es-ES" sz="1600" dirty="0" err="1">
                <a:latin typeface="Approach"/>
              </a:rPr>
              <a:t>c.s</a:t>
            </a:r>
            <a:r>
              <a:rPr lang="es-ES" sz="1600" dirty="0">
                <a:latin typeface="Approach"/>
              </a:rPr>
              <a:t>. 100 g</a:t>
            </a:r>
          </a:p>
          <a:p>
            <a:endParaRPr lang="es-ES" sz="2000" dirty="0">
              <a:latin typeface="Approach"/>
            </a:endParaRPr>
          </a:p>
          <a:p>
            <a:endParaRPr lang="es-ES" sz="2000" dirty="0">
              <a:latin typeface="Approach"/>
            </a:endParaRPr>
          </a:p>
        </p:txBody>
      </p:sp>
    </p:spTree>
    <p:extLst>
      <p:ext uri="{BB962C8B-B14F-4D97-AF65-F5344CB8AC3E}">
        <p14:creationId xmlns:p14="http://schemas.microsoft.com/office/powerpoint/2010/main" val="73207167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10888980" cy="565483"/>
          </a:xfrm>
        </p:spPr>
        <p:txBody>
          <a:bodyPr/>
          <a:lstStyle/>
          <a:p>
            <a:r>
              <a:rPr lang="es-ES" sz="3700" dirty="0"/>
              <a:t>Formulaciones con base Acofarma crema corporal:</a:t>
            </a:r>
            <a:br>
              <a:rPr lang="es-ES" sz="3700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C9CAB95-C302-4006-93ED-BAD37074C84F}"/>
              </a:ext>
            </a:extLst>
          </p:cNvPr>
          <p:cNvSpPr/>
          <p:nvPr/>
        </p:nvSpPr>
        <p:spPr>
          <a:xfrm>
            <a:off x="350814" y="1711983"/>
            <a:ext cx="4933203" cy="299336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latin typeface="Approach"/>
              </a:rPr>
              <a:t>Fórmula cosmética corporal pieles secas</a:t>
            </a:r>
          </a:p>
          <a:p>
            <a:pPr algn="ctr"/>
            <a:endParaRPr lang="es-ES" sz="1600" b="1" dirty="0">
              <a:latin typeface="Approach"/>
            </a:endParaRPr>
          </a:p>
          <a:p>
            <a:r>
              <a:rPr lang="es-ES" sz="1600" dirty="0">
                <a:latin typeface="Approach"/>
              </a:rPr>
              <a:t>Aceite rosa mosqueta                            5%</a:t>
            </a:r>
          </a:p>
          <a:p>
            <a:r>
              <a:rPr lang="es-ES" sz="1600" dirty="0">
                <a:latin typeface="Approach"/>
              </a:rPr>
              <a:t>Aceite argán                                           10%</a:t>
            </a:r>
          </a:p>
          <a:p>
            <a:r>
              <a:rPr lang="es-ES" sz="1600" dirty="0">
                <a:latin typeface="Approach"/>
              </a:rPr>
              <a:t>Aceite borraja                                        10%</a:t>
            </a:r>
          </a:p>
          <a:p>
            <a:r>
              <a:rPr lang="es-ES" sz="1600" dirty="0">
                <a:latin typeface="Approach"/>
              </a:rPr>
              <a:t>Vitamina C (ácido ascórbico)                 1%</a:t>
            </a:r>
          </a:p>
          <a:p>
            <a:r>
              <a:rPr lang="es-ES" sz="1600" dirty="0">
                <a:latin typeface="Approach"/>
              </a:rPr>
              <a:t>Perfume </a:t>
            </a:r>
            <a:r>
              <a:rPr lang="es-ES" sz="1600" dirty="0" err="1">
                <a:latin typeface="Approach"/>
              </a:rPr>
              <a:t>c.s</a:t>
            </a:r>
            <a:r>
              <a:rPr lang="es-ES" sz="1600" dirty="0">
                <a:latin typeface="Approach"/>
              </a:rPr>
              <a:t>.</a:t>
            </a:r>
          </a:p>
          <a:p>
            <a:r>
              <a:rPr lang="es-ES" sz="1600" dirty="0">
                <a:latin typeface="Approach"/>
              </a:rPr>
              <a:t>Base Acofarma crema corporal   </a:t>
            </a:r>
            <a:r>
              <a:rPr lang="es-ES" sz="1600" dirty="0" err="1">
                <a:latin typeface="Approach"/>
              </a:rPr>
              <a:t>cs</a:t>
            </a:r>
            <a:r>
              <a:rPr lang="es-ES" sz="1600" dirty="0">
                <a:latin typeface="Approach"/>
              </a:rPr>
              <a:t> 100 g</a:t>
            </a:r>
          </a:p>
          <a:p>
            <a:pPr algn="ctr"/>
            <a:endParaRPr lang="es-ES" sz="2000" b="1" dirty="0">
              <a:latin typeface="Approach"/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F0A61200-F1DC-4319-A8C8-B5E60F7E6097}"/>
              </a:ext>
            </a:extLst>
          </p:cNvPr>
          <p:cNvSpPr/>
          <p:nvPr/>
        </p:nvSpPr>
        <p:spPr>
          <a:xfrm>
            <a:off x="6442619" y="1711983"/>
            <a:ext cx="4933203" cy="251711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2000" b="1" dirty="0">
              <a:latin typeface="Approach"/>
            </a:endParaRPr>
          </a:p>
          <a:p>
            <a:pPr algn="ctr"/>
            <a:r>
              <a:rPr lang="es-ES" sz="1600" b="1" dirty="0">
                <a:latin typeface="Approach"/>
              </a:rPr>
              <a:t>Fórmula magistral con base corporal</a:t>
            </a:r>
          </a:p>
          <a:p>
            <a:endParaRPr lang="es-ES" sz="1600" dirty="0">
              <a:latin typeface="Approach"/>
            </a:endParaRPr>
          </a:p>
          <a:p>
            <a:r>
              <a:rPr lang="es-ES" sz="1600" dirty="0" err="1">
                <a:latin typeface="Approach"/>
              </a:rPr>
              <a:t>Triamcinolona</a:t>
            </a:r>
            <a:r>
              <a:rPr lang="es-ES" sz="1600" dirty="0">
                <a:latin typeface="Approach"/>
              </a:rPr>
              <a:t> </a:t>
            </a:r>
            <a:r>
              <a:rPr lang="es-ES" sz="1600" dirty="0" err="1">
                <a:latin typeface="Approach"/>
              </a:rPr>
              <a:t>acetónido</a:t>
            </a:r>
            <a:r>
              <a:rPr lang="es-ES" sz="1600" dirty="0">
                <a:latin typeface="Approach"/>
              </a:rPr>
              <a:t>                           0,10%</a:t>
            </a:r>
          </a:p>
          <a:p>
            <a:r>
              <a:rPr lang="es-ES" sz="1600" dirty="0">
                <a:latin typeface="Approach"/>
              </a:rPr>
              <a:t>Gentamicina sulfato                                    0,10%</a:t>
            </a:r>
          </a:p>
          <a:p>
            <a:r>
              <a:rPr lang="es-ES" sz="1600" dirty="0">
                <a:latin typeface="Approach"/>
              </a:rPr>
              <a:t>Glicerina                                                           10%</a:t>
            </a:r>
          </a:p>
          <a:p>
            <a:r>
              <a:rPr lang="es-ES" sz="1600" dirty="0">
                <a:latin typeface="Approach"/>
              </a:rPr>
              <a:t>Base Acofarma crema corporal             </a:t>
            </a:r>
            <a:r>
              <a:rPr lang="es-ES" sz="1600" dirty="0" err="1">
                <a:latin typeface="Approach"/>
              </a:rPr>
              <a:t>cs</a:t>
            </a:r>
            <a:r>
              <a:rPr lang="es-ES" sz="1600" dirty="0">
                <a:latin typeface="Approach"/>
              </a:rPr>
              <a:t> 100 g</a:t>
            </a:r>
          </a:p>
          <a:p>
            <a:endParaRPr lang="es-ES" sz="2000" dirty="0">
              <a:latin typeface="Approach"/>
            </a:endParaRPr>
          </a:p>
          <a:p>
            <a:r>
              <a:rPr lang="es-ES" sz="2000" dirty="0">
                <a:latin typeface="Approach"/>
              </a:rPr>
              <a:t>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71976609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Emulsiones </a:t>
            </a:r>
            <a:r>
              <a:rPr lang="es-ES" dirty="0" err="1"/>
              <a:t>silicónicas</a:t>
            </a:r>
            <a:r>
              <a:rPr lang="es-ES" dirty="0"/>
              <a:t> (W/S):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DC0ACED-4482-46D3-9AD7-716716E070B1}"/>
              </a:ext>
            </a:extLst>
          </p:cNvPr>
          <p:cNvSpPr txBox="1"/>
          <p:nvPr/>
        </p:nvSpPr>
        <p:spPr>
          <a:xfrm>
            <a:off x="426720" y="1454786"/>
            <a:ext cx="10935222" cy="4199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Emulsiones de fase externa </a:t>
            </a:r>
            <a:r>
              <a:rPr lang="es-ES" sz="2000" dirty="0" err="1">
                <a:latin typeface="Approach"/>
              </a:rPr>
              <a:t>silicónica</a:t>
            </a:r>
            <a:r>
              <a:rPr lang="es-ES" sz="2000" dirty="0">
                <a:latin typeface="Approach"/>
              </a:rPr>
              <a:t> y fase interna acuosa.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Con propiedades protectoras, como las emulsiones W/O pero con menos fase grasa y por tanto, </a:t>
            </a:r>
            <a:r>
              <a:rPr lang="es-ES" sz="2000" b="1" u="sng" dirty="0">
                <a:latin typeface="Approach"/>
              </a:rPr>
              <a:t>sin tacto graso</a:t>
            </a:r>
            <a:r>
              <a:rPr lang="es-ES" sz="2000" dirty="0">
                <a:latin typeface="Approach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Buena extensibilidad.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Menor </a:t>
            </a:r>
            <a:r>
              <a:rPr lang="es-ES" sz="2000" dirty="0" err="1">
                <a:latin typeface="Approach"/>
              </a:rPr>
              <a:t>oclusividad</a:t>
            </a:r>
            <a:r>
              <a:rPr lang="es-ES" sz="2000" dirty="0">
                <a:latin typeface="Approach"/>
              </a:rPr>
              <a:t>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 err="1">
                <a:latin typeface="Approach"/>
              </a:rPr>
              <a:t>Hidrorrepelencia</a:t>
            </a:r>
            <a:r>
              <a:rPr lang="es-ES" sz="2000" dirty="0">
                <a:latin typeface="Approach"/>
              </a:rPr>
              <a:t>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Alto esparcimiento.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b="1" u="sng" dirty="0">
                <a:latin typeface="Approach"/>
              </a:rPr>
              <a:t>Producen sensación refrescante sobre la piel. </a:t>
            </a:r>
            <a:r>
              <a:rPr lang="es-ES" sz="2000" dirty="0">
                <a:latin typeface="Approach"/>
              </a:rPr>
              <a:t>Acabado confortable y fresco. </a:t>
            </a:r>
            <a:endParaRPr lang="es-ES" sz="2000" b="1" u="sng" dirty="0">
              <a:latin typeface="Approach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ES" sz="2000" dirty="0">
              <a:latin typeface="Approach"/>
            </a:endParaRPr>
          </a:p>
        </p:txBody>
      </p:sp>
    </p:spTree>
    <p:extLst>
      <p:ext uri="{BB962C8B-B14F-4D97-AF65-F5344CB8AC3E}">
        <p14:creationId xmlns:p14="http://schemas.microsoft.com/office/powerpoint/2010/main" val="242157162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Emulsiones </a:t>
            </a:r>
            <a:r>
              <a:rPr lang="es-ES" dirty="0" err="1"/>
              <a:t>silicónicas</a:t>
            </a:r>
            <a:r>
              <a:rPr lang="es-ES" dirty="0"/>
              <a:t> (W/S):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DC0ACED-4482-46D3-9AD7-716716E070B1}"/>
              </a:ext>
            </a:extLst>
          </p:cNvPr>
          <p:cNvSpPr txBox="1"/>
          <p:nvPr/>
        </p:nvSpPr>
        <p:spPr>
          <a:xfrm>
            <a:off x="426720" y="1454786"/>
            <a:ext cx="10935222" cy="4661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Incluye emolientes </a:t>
            </a:r>
            <a:r>
              <a:rPr lang="es-ES" sz="2000" dirty="0" err="1">
                <a:latin typeface="Approach"/>
              </a:rPr>
              <a:t>silicónicos</a:t>
            </a:r>
            <a:r>
              <a:rPr lang="es-ES" sz="2000" dirty="0">
                <a:latin typeface="Approach"/>
              </a:rPr>
              <a:t> que aseguran una buena lubricación de la piel, </a:t>
            </a:r>
            <a:r>
              <a:rPr lang="es-ES" sz="2000" b="1" u="sng" dirty="0">
                <a:latin typeface="Approach"/>
              </a:rPr>
              <a:t>con un efecto </a:t>
            </a:r>
            <a:r>
              <a:rPr lang="es-ES" sz="2000" b="1" u="sng" dirty="0" err="1">
                <a:latin typeface="Approach"/>
              </a:rPr>
              <a:t>antideshidratante</a:t>
            </a:r>
            <a:r>
              <a:rPr lang="es-ES" sz="2000" dirty="0">
                <a:latin typeface="Approach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La acción humectante del </a:t>
            </a:r>
            <a:r>
              <a:rPr lang="es-ES" sz="2000" dirty="0" err="1">
                <a:latin typeface="Approach"/>
              </a:rPr>
              <a:t>dipropilenglicol</a:t>
            </a:r>
            <a:r>
              <a:rPr lang="es-ES" sz="2000" dirty="0">
                <a:latin typeface="Approach"/>
              </a:rPr>
              <a:t>, favorece el reblandecimiento de la capa cutánea más externa (capa córnea) y </a:t>
            </a:r>
            <a:r>
              <a:rPr lang="es-ES" sz="2000" b="1" u="sng" dirty="0">
                <a:latin typeface="Approach"/>
              </a:rPr>
              <a:t>contribuye a la suavidad de la epidermis</a:t>
            </a:r>
            <a:r>
              <a:rPr lang="es-ES" sz="2000" dirty="0">
                <a:latin typeface="Approach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Es idónea para la aplicación de sustancias medicamentosas, filtros solares y repelentes de mosquitos.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b="1" dirty="0">
                <a:latin typeface="Approach"/>
              </a:rPr>
              <a:t>No son comedogénicas. </a:t>
            </a:r>
            <a:r>
              <a:rPr lang="es-ES" sz="2000" dirty="0">
                <a:latin typeface="Approach"/>
              </a:rPr>
              <a:t>Se pueden aplicar en el tratamiento de determinados casos de </a:t>
            </a:r>
            <a:r>
              <a:rPr lang="es-ES" sz="2000" b="1" u="sng" dirty="0">
                <a:latin typeface="Approach"/>
              </a:rPr>
              <a:t>acné, rosácea y dermatitis seborreica.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Recomendable para </a:t>
            </a:r>
            <a:r>
              <a:rPr lang="es-ES" sz="2000" b="1" u="sng" dirty="0">
                <a:latin typeface="Approach"/>
              </a:rPr>
              <a:t>pieles sensibles</a:t>
            </a:r>
            <a:r>
              <a:rPr lang="es-ES" sz="2000" dirty="0">
                <a:latin typeface="Approach"/>
              </a:rPr>
              <a:t> por su buena tolerancia cutánea y baja irritación. 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ES" sz="2000" dirty="0">
              <a:latin typeface="Approach"/>
            </a:endParaRPr>
          </a:p>
        </p:txBody>
      </p:sp>
    </p:spTree>
    <p:extLst>
      <p:ext uri="{BB962C8B-B14F-4D97-AF65-F5344CB8AC3E}">
        <p14:creationId xmlns:p14="http://schemas.microsoft.com/office/powerpoint/2010/main" val="103293895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Emulsiones </a:t>
            </a:r>
            <a:r>
              <a:rPr lang="es-ES" dirty="0" err="1"/>
              <a:t>silicónicas</a:t>
            </a:r>
            <a:r>
              <a:rPr lang="es-ES" dirty="0"/>
              <a:t> (W/S):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DC0ACED-4482-46D3-9AD7-716716E070B1}"/>
              </a:ext>
            </a:extLst>
          </p:cNvPr>
          <p:cNvSpPr txBox="1"/>
          <p:nvPr/>
        </p:nvSpPr>
        <p:spPr>
          <a:xfrm>
            <a:off x="426720" y="1454786"/>
            <a:ext cx="10935222" cy="189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Se pueden elaborar en frío, por lo que son un vehículo idóneo para incorporar principios activos termolábiles. </a:t>
            </a:r>
          </a:p>
          <a:p>
            <a:pPr>
              <a:lnSpc>
                <a:spcPct val="150000"/>
              </a:lnSpc>
            </a:pPr>
            <a:endParaRPr lang="es-ES" sz="2000" dirty="0">
              <a:latin typeface="Approach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ES" sz="2000" dirty="0">
              <a:latin typeface="Approach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5E027019-74D6-4309-92A1-CF7AFA0A3ED9}"/>
              </a:ext>
            </a:extLst>
          </p:cNvPr>
          <p:cNvSpPr/>
          <p:nvPr/>
        </p:nvSpPr>
        <p:spPr>
          <a:xfrm>
            <a:off x="830058" y="2511586"/>
            <a:ext cx="3693174" cy="4022563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r>
              <a:rPr lang="es-ES" sz="2000" b="1" dirty="0">
                <a:solidFill>
                  <a:schemeClr val="tx1"/>
                </a:solidFill>
                <a:latin typeface="Approach"/>
              </a:rPr>
              <a:t>Inconvenientes:</a:t>
            </a: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chemeClr val="tx1"/>
                </a:solidFill>
                <a:latin typeface="Approach"/>
              </a:rPr>
              <a:t>Es necesario el empleo de energía mecánica de agitación que permita obtener un tamaño de partícula homogéneo para garantizar la estabilidad de la emulsión.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s-ES" sz="1600" b="1" dirty="0">
              <a:solidFill>
                <a:schemeClr val="tx1"/>
              </a:solidFill>
              <a:latin typeface="Approach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chemeClr val="tx1"/>
                </a:solidFill>
                <a:latin typeface="Approach"/>
              </a:rPr>
              <a:t>Estabilidad más limitada que el resto de las emulsiones clásicas, en especial cuando la formulación lleva varios principios activos. </a:t>
            </a:r>
            <a:endParaRPr lang="es-ES" sz="1600" dirty="0">
              <a:solidFill>
                <a:schemeClr val="tx1"/>
              </a:solidFill>
              <a:latin typeface="Approach"/>
            </a:endParaRP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99B0E7E-5EFB-4E59-8196-75536373EDA3}"/>
              </a:ext>
            </a:extLst>
          </p:cNvPr>
          <p:cNvSpPr/>
          <p:nvPr/>
        </p:nvSpPr>
        <p:spPr>
          <a:xfrm>
            <a:off x="5582341" y="2508573"/>
            <a:ext cx="3693174" cy="4025576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r>
              <a:rPr lang="es-ES" sz="2000" b="1" dirty="0">
                <a:solidFill>
                  <a:schemeClr val="tx1"/>
                </a:solidFill>
                <a:latin typeface="Approach"/>
              </a:rPr>
              <a:t>Incompatibilidades:</a:t>
            </a: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chemeClr val="tx1"/>
                </a:solidFill>
                <a:latin typeface="Approach"/>
              </a:rPr>
              <a:t>Principios activos: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sz="1600" b="1" dirty="0" err="1">
                <a:solidFill>
                  <a:schemeClr val="tx1"/>
                </a:solidFill>
                <a:latin typeface="Approach"/>
              </a:rPr>
              <a:t>Alfahidroxiácidos</a:t>
            </a:r>
            <a:endParaRPr lang="es-ES" sz="1600" b="1" dirty="0">
              <a:solidFill>
                <a:schemeClr val="tx1"/>
              </a:solidFill>
              <a:latin typeface="Approach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chemeClr val="tx1"/>
                </a:solidFill>
                <a:latin typeface="Approach"/>
              </a:rPr>
              <a:t>Derivados de la Brea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chemeClr val="tx1"/>
                </a:solidFill>
                <a:latin typeface="Approach"/>
              </a:rPr>
              <a:t>Hidroquinona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chemeClr val="tx1"/>
                </a:solidFill>
                <a:latin typeface="Approach"/>
              </a:rPr>
              <a:t>Sustancias ácidas.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chemeClr val="tx1"/>
                </a:solidFill>
                <a:latin typeface="Approach"/>
              </a:rPr>
              <a:t>Óxidos y sales de metales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chemeClr val="tx1"/>
                </a:solidFill>
                <a:latin typeface="Approach"/>
              </a:rPr>
              <a:t>Sustancias que alteren el pH.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chemeClr val="tx1"/>
                </a:solidFill>
                <a:latin typeface="Approach"/>
              </a:rPr>
              <a:t>Emulgentes de elevado HLB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sz="1600" b="1" dirty="0" err="1">
                <a:solidFill>
                  <a:schemeClr val="tx1"/>
                </a:solidFill>
                <a:latin typeface="Approach"/>
              </a:rPr>
              <a:t>Tween</a:t>
            </a:r>
            <a:r>
              <a:rPr lang="es-ES" sz="1600" b="1" dirty="0">
                <a:solidFill>
                  <a:schemeClr val="tx1"/>
                </a:solidFill>
                <a:latin typeface="Approach"/>
              </a:rPr>
              <a:t> 80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sz="1600" b="1" dirty="0" err="1">
                <a:solidFill>
                  <a:schemeClr val="tx1"/>
                </a:solidFill>
                <a:latin typeface="Approach"/>
              </a:rPr>
              <a:t>Brij</a:t>
            </a:r>
            <a:r>
              <a:rPr lang="es-ES" sz="1600" b="1" dirty="0">
                <a:solidFill>
                  <a:schemeClr val="tx1"/>
                </a:solidFill>
                <a:latin typeface="Approach"/>
              </a:rPr>
              <a:t> 35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1600" b="1" dirty="0">
              <a:solidFill>
                <a:schemeClr val="tx1"/>
              </a:solidFill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600" b="1" dirty="0">
                <a:solidFill>
                  <a:schemeClr val="tx1"/>
                </a:solidFill>
                <a:latin typeface="Approach"/>
              </a:rPr>
              <a:t>Rango de pH de mayor estabilidad entre 4 y 7.5.</a:t>
            </a:r>
          </a:p>
          <a:p>
            <a:endParaRPr lang="es-ES" sz="1600" b="1" dirty="0">
              <a:solidFill>
                <a:schemeClr val="tx1"/>
              </a:solidFill>
              <a:latin typeface="Approach"/>
            </a:endParaRP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</p:txBody>
      </p:sp>
    </p:spTree>
    <p:extLst>
      <p:ext uri="{BB962C8B-B14F-4D97-AF65-F5344CB8AC3E}">
        <p14:creationId xmlns:p14="http://schemas.microsoft.com/office/powerpoint/2010/main" val="265126183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Emulsiones </a:t>
            </a:r>
            <a:r>
              <a:rPr lang="es-ES" dirty="0" err="1"/>
              <a:t>silicónicas</a:t>
            </a:r>
            <a:r>
              <a:rPr lang="es-ES" dirty="0"/>
              <a:t> (W/S):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85D0D1CE-3B7C-4DD6-8D44-0A26D6BFE2B8}"/>
              </a:ext>
            </a:extLst>
          </p:cNvPr>
          <p:cNvSpPr/>
          <p:nvPr/>
        </p:nvSpPr>
        <p:spPr>
          <a:xfrm>
            <a:off x="694267" y="1835307"/>
            <a:ext cx="9278408" cy="3765393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r>
              <a:rPr lang="es-ES" sz="2000" b="1" dirty="0">
                <a:solidFill>
                  <a:schemeClr val="tx1"/>
                </a:solidFill>
                <a:latin typeface="Approach"/>
              </a:rPr>
              <a:t>Método de elaboración:</a:t>
            </a: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  <a:latin typeface="Approach"/>
              </a:rPr>
              <a:t>Los principios activos solubles en agua se pueden disolver en una parte de agua e incorporarlos bajo agitación.</a:t>
            </a:r>
          </a:p>
          <a:p>
            <a:endParaRPr lang="es-ES" sz="2000" dirty="0">
              <a:solidFill>
                <a:schemeClr val="tx1"/>
              </a:solidFill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  <a:latin typeface="Approach"/>
              </a:rPr>
              <a:t>Los principios activos solubles en alcohol se pueden disolver en una mínima cantidad de alcohol y se incorporan  a la emulsión ya preparada. </a:t>
            </a:r>
          </a:p>
          <a:p>
            <a:endParaRPr lang="es-ES" sz="2000" dirty="0">
              <a:solidFill>
                <a:schemeClr val="tx1"/>
              </a:solidFill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  <a:latin typeface="Approach"/>
              </a:rPr>
              <a:t>Los principios activos poco solubles se dispersan en </a:t>
            </a:r>
            <a:r>
              <a:rPr lang="es-ES" sz="2000" dirty="0" err="1">
                <a:solidFill>
                  <a:schemeClr val="tx1"/>
                </a:solidFill>
                <a:latin typeface="Approach"/>
              </a:rPr>
              <a:t>ciclometicona</a:t>
            </a:r>
            <a:r>
              <a:rPr lang="es-ES" sz="2000" dirty="0">
                <a:solidFill>
                  <a:schemeClr val="tx1"/>
                </a:solidFill>
                <a:latin typeface="Approach"/>
              </a:rPr>
              <a:t> u otra silicona compatible y se incorporan en mortero a la emulsión ya elaborada. </a:t>
            </a:r>
          </a:p>
          <a:p>
            <a:pPr marL="457200" indent="-457200">
              <a:buAutoNum type="arabicPeriod"/>
            </a:pPr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</p:txBody>
      </p:sp>
    </p:spTree>
    <p:extLst>
      <p:ext uri="{BB962C8B-B14F-4D97-AF65-F5344CB8AC3E}">
        <p14:creationId xmlns:p14="http://schemas.microsoft.com/office/powerpoint/2010/main" val="95439750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7EE29741-8D32-47DF-B98C-A9DD6E9F8F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175853"/>
              </p:ext>
            </p:extLst>
          </p:nvPr>
        </p:nvGraphicFramePr>
        <p:xfrm>
          <a:off x="391160" y="746482"/>
          <a:ext cx="11409680" cy="6025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4955">
                  <a:extLst>
                    <a:ext uri="{9D8B030D-6E8A-4147-A177-3AD203B41FA5}">
                      <a16:colId xmlns:a16="http://schemas.microsoft.com/office/drawing/2014/main" val="1105080381"/>
                    </a:ext>
                  </a:extLst>
                </a:gridCol>
                <a:gridCol w="2838450">
                  <a:extLst>
                    <a:ext uri="{9D8B030D-6E8A-4147-A177-3AD203B41FA5}">
                      <a16:colId xmlns:a16="http://schemas.microsoft.com/office/drawing/2014/main" val="432118865"/>
                    </a:ext>
                  </a:extLst>
                </a:gridCol>
                <a:gridCol w="2219325">
                  <a:extLst>
                    <a:ext uri="{9D8B030D-6E8A-4147-A177-3AD203B41FA5}">
                      <a16:colId xmlns:a16="http://schemas.microsoft.com/office/drawing/2014/main" val="1025745852"/>
                    </a:ext>
                  </a:extLst>
                </a:gridCol>
                <a:gridCol w="2569210">
                  <a:extLst>
                    <a:ext uri="{9D8B030D-6E8A-4147-A177-3AD203B41FA5}">
                      <a16:colId xmlns:a16="http://schemas.microsoft.com/office/drawing/2014/main" val="799934264"/>
                    </a:ext>
                  </a:extLst>
                </a:gridCol>
                <a:gridCol w="2237740">
                  <a:extLst>
                    <a:ext uri="{9D8B030D-6E8A-4147-A177-3AD203B41FA5}">
                      <a16:colId xmlns:a16="http://schemas.microsoft.com/office/drawing/2014/main" val="2268126905"/>
                    </a:ext>
                  </a:extLst>
                </a:gridCol>
              </a:tblGrid>
              <a:tr h="845726">
                <a:tc>
                  <a:txBody>
                    <a:bodyPr/>
                    <a:lstStyle/>
                    <a:p>
                      <a:endParaRPr lang="es-ES" sz="2000" b="0" dirty="0">
                        <a:solidFill>
                          <a:schemeClr val="tx1"/>
                        </a:solidFill>
                        <a:latin typeface="Approac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1" dirty="0">
                          <a:solidFill>
                            <a:schemeClr val="tx1"/>
                          </a:solidFill>
                          <a:latin typeface="Approach"/>
                        </a:rPr>
                        <a:t>Emulsión W/O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1" dirty="0">
                          <a:solidFill>
                            <a:schemeClr val="tx1"/>
                          </a:solidFill>
                          <a:latin typeface="Approach"/>
                        </a:rPr>
                        <a:t>Emulsión O/W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1" dirty="0">
                          <a:solidFill>
                            <a:schemeClr val="tx1"/>
                          </a:solidFill>
                          <a:latin typeface="Approach"/>
                        </a:rPr>
                        <a:t>Emulsión </a:t>
                      </a:r>
                      <a:r>
                        <a:rPr lang="es-ES" sz="2000" b="1" dirty="0" err="1">
                          <a:solidFill>
                            <a:schemeClr val="tx1"/>
                          </a:solidFill>
                          <a:latin typeface="Approach"/>
                        </a:rPr>
                        <a:t>silicónica</a:t>
                      </a:r>
                      <a:endParaRPr lang="es-ES" sz="2000" b="1" dirty="0">
                        <a:solidFill>
                          <a:schemeClr val="tx1"/>
                        </a:solidFill>
                        <a:latin typeface="Approac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1" dirty="0">
                          <a:solidFill>
                            <a:schemeClr val="tx1"/>
                          </a:solidFill>
                          <a:latin typeface="Approach"/>
                        </a:rPr>
                        <a:t>Emulsión glucídica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8085617"/>
                  </a:ext>
                </a:extLst>
              </a:tr>
              <a:tr h="1213432">
                <a:tc>
                  <a:txBody>
                    <a:bodyPr/>
                    <a:lstStyle/>
                    <a:p>
                      <a:r>
                        <a:rPr lang="es-ES" sz="2000" b="1" dirty="0">
                          <a:solidFill>
                            <a:schemeClr val="tx1"/>
                          </a:solidFill>
                          <a:latin typeface="Approach"/>
                        </a:rPr>
                        <a:t>Consistencia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s-ES" sz="2000" dirty="0">
                          <a:solidFill>
                            <a:schemeClr val="tx1"/>
                          </a:solidFill>
                          <a:latin typeface="Approach"/>
                        </a:rPr>
                        <a:t>Consistencia fluida</a:t>
                      </a:r>
                    </a:p>
                    <a:p>
                      <a:endParaRPr lang="es-ES" sz="2000" dirty="0">
                        <a:solidFill>
                          <a:schemeClr val="tx1"/>
                        </a:solidFill>
                        <a:latin typeface="Approac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s-ES" sz="2000" dirty="0">
                          <a:solidFill>
                            <a:schemeClr val="tx1"/>
                          </a:solidFill>
                          <a:latin typeface="Approach"/>
                        </a:rPr>
                        <a:t>Más o menos grasa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s-ES" sz="2000" dirty="0">
                        <a:solidFill>
                          <a:schemeClr val="tx1"/>
                        </a:solidFill>
                        <a:latin typeface="Approach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s-ES" sz="2000" dirty="0">
                          <a:solidFill>
                            <a:schemeClr val="tx1"/>
                          </a:solidFill>
                          <a:latin typeface="Approach"/>
                        </a:rPr>
                        <a:t>Gran versatilidad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ES" sz="2000" dirty="0">
                        <a:solidFill>
                          <a:schemeClr val="tx1"/>
                        </a:solidFill>
                        <a:latin typeface="Approac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s-ES" sz="2000" dirty="0">
                          <a:solidFill>
                            <a:schemeClr val="tx1"/>
                          </a:solidFill>
                          <a:latin typeface="Approach"/>
                        </a:rPr>
                        <a:t>Crema o leche </a:t>
                      </a:r>
                      <a:r>
                        <a:rPr lang="es-ES" sz="2000" dirty="0" err="1">
                          <a:solidFill>
                            <a:schemeClr val="tx1"/>
                          </a:solidFill>
                          <a:latin typeface="Approach"/>
                        </a:rPr>
                        <a:t>oil</a:t>
                      </a:r>
                      <a:r>
                        <a:rPr lang="es-ES" sz="2000" dirty="0">
                          <a:solidFill>
                            <a:schemeClr val="tx1"/>
                          </a:solidFill>
                          <a:latin typeface="Approach"/>
                        </a:rPr>
                        <a:t>-free o con aceite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s-ES" sz="2000" dirty="0">
                          <a:solidFill>
                            <a:schemeClr val="tx1"/>
                          </a:solidFill>
                          <a:latin typeface="Approach"/>
                        </a:rPr>
                        <a:t>Cremas ligeras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5339873"/>
                  </a:ext>
                </a:extLst>
              </a:tr>
              <a:tr h="1948846">
                <a:tc>
                  <a:txBody>
                    <a:bodyPr/>
                    <a:lstStyle/>
                    <a:p>
                      <a:r>
                        <a:rPr lang="es-ES" sz="2000" b="1" dirty="0">
                          <a:solidFill>
                            <a:schemeClr val="tx1"/>
                          </a:solidFill>
                          <a:latin typeface="Approach"/>
                        </a:rPr>
                        <a:t>Propiedades</a:t>
                      </a:r>
                    </a:p>
                    <a:p>
                      <a:r>
                        <a:rPr lang="es-ES" sz="2000" b="1" dirty="0">
                          <a:solidFill>
                            <a:schemeClr val="tx1"/>
                          </a:solidFill>
                          <a:latin typeface="Approach"/>
                        </a:rPr>
                        <a:t>Aplicaciones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s-ES" sz="2000" dirty="0">
                          <a:solidFill>
                            <a:schemeClr val="tx1"/>
                          </a:solidFill>
                          <a:latin typeface="Approach"/>
                        </a:rPr>
                        <a:t>Película protectora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ES" sz="2000" dirty="0">
                        <a:solidFill>
                          <a:schemeClr val="tx1"/>
                        </a:solidFill>
                        <a:latin typeface="Approach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s-ES" sz="2000" dirty="0">
                          <a:solidFill>
                            <a:schemeClr val="tx1"/>
                          </a:solidFill>
                          <a:latin typeface="Approach"/>
                        </a:rPr>
                        <a:t>Lubricidad regulable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s-ES" sz="2000" dirty="0">
                          <a:solidFill>
                            <a:schemeClr val="tx1"/>
                          </a:solidFill>
                          <a:latin typeface="Approach"/>
                        </a:rPr>
                        <a:t>Lubricante regulable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s-ES" sz="2000" dirty="0">
                          <a:solidFill>
                            <a:schemeClr val="tx1"/>
                          </a:solidFill>
                          <a:latin typeface="Approach"/>
                        </a:rPr>
                        <a:t>No comedogénica (si es </a:t>
                      </a:r>
                      <a:r>
                        <a:rPr lang="es-ES" sz="2000" dirty="0" err="1">
                          <a:solidFill>
                            <a:schemeClr val="tx1"/>
                          </a:solidFill>
                          <a:latin typeface="Approach"/>
                        </a:rPr>
                        <a:t>oil</a:t>
                      </a:r>
                      <a:r>
                        <a:rPr lang="es-ES" sz="2000" dirty="0">
                          <a:solidFill>
                            <a:schemeClr val="tx1"/>
                          </a:solidFill>
                          <a:latin typeface="Approach"/>
                        </a:rPr>
                        <a:t>-free)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s-ES" sz="2000" dirty="0">
                          <a:solidFill>
                            <a:schemeClr val="tx1"/>
                          </a:solidFill>
                          <a:latin typeface="Approach"/>
                        </a:rPr>
                        <a:t>Elevada tolerancia cutánea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s-ES" sz="2000" dirty="0">
                          <a:solidFill>
                            <a:schemeClr val="tx1"/>
                          </a:solidFill>
                          <a:latin typeface="Approach"/>
                        </a:rPr>
                        <a:t>Piel sensible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s-ES" sz="2000" dirty="0">
                          <a:solidFill>
                            <a:schemeClr val="tx1"/>
                          </a:solidFill>
                          <a:latin typeface="Approach"/>
                        </a:rPr>
                        <a:t>Piel sensible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022346"/>
                  </a:ext>
                </a:extLst>
              </a:tr>
              <a:tr h="638328">
                <a:tc>
                  <a:txBody>
                    <a:bodyPr/>
                    <a:lstStyle/>
                    <a:p>
                      <a:r>
                        <a:rPr lang="es-ES" sz="2000" b="1" dirty="0">
                          <a:solidFill>
                            <a:schemeClr val="tx1"/>
                          </a:solidFill>
                          <a:latin typeface="Approach"/>
                        </a:rPr>
                        <a:t>Ejemplos de excipientes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s-ES" sz="2000" dirty="0" err="1">
                          <a:solidFill>
                            <a:schemeClr val="tx1"/>
                          </a:solidFill>
                          <a:latin typeface="Approach"/>
                        </a:rPr>
                        <a:t>Cold</a:t>
                      </a:r>
                      <a:r>
                        <a:rPr lang="es-ES" sz="2000" dirty="0">
                          <a:solidFill>
                            <a:schemeClr val="tx1"/>
                          </a:solidFill>
                          <a:latin typeface="Approach"/>
                        </a:rPr>
                        <a:t> </a:t>
                      </a:r>
                      <a:r>
                        <a:rPr lang="es-ES" sz="2000" dirty="0" err="1">
                          <a:solidFill>
                            <a:schemeClr val="tx1"/>
                          </a:solidFill>
                          <a:latin typeface="Approach"/>
                        </a:rPr>
                        <a:t>cream</a:t>
                      </a:r>
                      <a:endParaRPr lang="es-ES" sz="2000" dirty="0">
                        <a:solidFill>
                          <a:schemeClr val="tx1"/>
                        </a:solidFill>
                        <a:latin typeface="Approach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s-ES" sz="2000" dirty="0">
                        <a:solidFill>
                          <a:schemeClr val="tx1"/>
                        </a:solidFill>
                        <a:latin typeface="Approach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s-ES" sz="2000" dirty="0">
                          <a:solidFill>
                            <a:schemeClr val="tx1"/>
                          </a:solidFill>
                          <a:latin typeface="Approach"/>
                        </a:rPr>
                        <a:t>Linimento oleo-calcáreo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s-ES" sz="2000" dirty="0">
                          <a:solidFill>
                            <a:schemeClr val="tx1"/>
                          </a:solidFill>
                          <a:latin typeface="Approach"/>
                        </a:rPr>
                        <a:t>Base </a:t>
                      </a:r>
                      <a:r>
                        <a:rPr lang="es-ES" sz="2000" dirty="0" err="1">
                          <a:solidFill>
                            <a:schemeClr val="tx1"/>
                          </a:solidFill>
                          <a:latin typeface="Approach"/>
                        </a:rPr>
                        <a:t>Beeler</a:t>
                      </a:r>
                      <a:endParaRPr lang="es-ES" sz="2000" dirty="0">
                        <a:solidFill>
                          <a:schemeClr val="tx1"/>
                        </a:solidFill>
                        <a:latin typeface="Approac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s-ES" sz="2000" dirty="0">
                          <a:solidFill>
                            <a:schemeClr val="tx1"/>
                          </a:solidFill>
                          <a:latin typeface="Approach"/>
                        </a:rPr>
                        <a:t>Emulsión W/S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s-ES" sz="2000" dirty="0">
                          <a:solidFill>
                            <a:schemeClr val="tx1"/>
                          </a:solidFill>
                          <a:latin typeface="Approach"/>
                        </a:rPr>
                        <a:t>Emulsión piel hidratante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469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833761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Base Acofarma crema-gel: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DC0ACED-4482-46D3-9AD7-716716E070B1}"/>
              </a:ext>
            </a:extLst>
          </p:cNvPr>
          <p:cNvSpPr txBox="1"/>
          <p:nvPr/>
        </p:nvSpPr>
        <p:spPr>
          <a:xfrm>
            <a:off x="426720" y="1454786"/>
            <a:ext cx="10935222" cy="6046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 err="1">
                <a:latin typeface="Approach"/>
              </a:rPr>
              <a:t>Pseudoemulsión</a:t>
            </a:r>
            <a:r>
              <a:rPr lang="es-ES" sz="2000" dirty="0">
                <a:latin typeface="Approach"/>
              </a:rPr>
              <a:t> O/W con muy bajo contenido graso (menor del 20%) en las cuales la fase acuosa se encuentra gelificada.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Presenta mayor consistencia, extensibilidad, efecto refrescante y evanescencia que su emulsión sin gelificar.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La estabilidad de la emulsión se obtiene reduciendo la concentración de emulgente y gelificando la fase externa.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Es un vehículo idóneo para formulaciones en la que se requiere </a:t>
            </a:r>
            <a:r>
              <a:rPr lang="es-ES" sz="2000" b="1" u="sng" dirty="0">
                <a:latin typeface="Approach"/>
              </a:rPr>
              <a:t>poca fase grasa, emulsiones muy evanescentes y ligeras.</a:t>
            </a:r>
            <a:endParaRPr lang="es-ES" sz="2000" dirty="0">
              <a:latin typeface="Approach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Se elaboran  en frío, no son irritantes.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Esta base no contiene perfume.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El crema-gel Acofarma cumple criterio A en la eficacia de conservante. </a:t>
            </a:r>
          </a:p>
          <a:p>
            <a:pPr lvl="8">
              <a:lnSpc>
                <a:spcPct val="150000"/>
              </a:lnSpc>
            </a:pPr>
            <a:endParaRPr lang="es-ES" sz="2000" dirty="0">
              <a:latin typeface="Approach"/>
            </a:endParaRPr>
          </a:p>
          <a:p>
            <a:pPr marL="4000500" lvl="8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ES" sz="2000" dirty="0">
              <a:latin typeface="Approach"/>
            </a:endParaRPr>
          </a:p>
        </p:txBody>
      </p:sp>
    </p:spTree>
    <p:extLst>
      <p:ext uri="{BB962C8B-B14F-4D97-AF65-F5344CB8AC3E}">
        <p14:creationId xmlns:p14="http://schemas.microsoft.com/office/powerpoint/2010/main" val="153144693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Base Acofarma crema-gel: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DC0ACED-4482-46D3-9AD7-716716E070B1}"/>
              </a:ext>
            </a:extLst>
          </p:cNvPr>
          <p:cNvSpPr txBox="1"/>
          <p:nvPr/>
        </p:nvSpPr>
        <p:spPr>
          <a:xfrm>
            <a:off x="426720" y="1454786"/>
            <a:ext cx="10935222" cy="6046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s-ES" sz="2000" dirty="0">
              <a:latin typeface="Approach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Están indicadas en: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Tratamientos de pieles:</a:t>
            </a:r>
          </a:p>
          <a:p>
            <a:pPr marL="3086100" lvl="6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Grasas o seborreicas</a:t>
            </a:r>
          </a:p>
          <a:p>
            <a:pPr marL="3086100" lvl="6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Pieles sensibles</a:t>
            </a:r>
          </a:p>
          <a:p>
            <a:pPr marL="4000500" lvl="8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 err="1">
                <a:latin typeface="Approach"/>
              </a:rPr>
              <a:t>Cuperosis</a:t>
            </a:r>
            <a:endParaRPr lang="es-ES" sz="2000" dirty="0">
              <a:latin typeface="Approach"/>
            </a:endParaRPr>
          </a:p>
          <a:p>
            <a:pPr marL="4000500" lvl="8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Rosácea</a:t>
            </a:r>
          </a:p>
          <a:p>
            <a:pPr marL="4000500" lvl="8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Dermatitis atópica</a:t>
            </a:r>
          </a:p>
          <a:p>
            <a:pPr marL="4000500" lvl="8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Dermatitis seborreica</a:t>
            </a:r>
          </a:p>
          <a:p>
            <a:pPr marL="3086100" lvl="6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Cosméticos corporales ligeros y frescos como cremas anticelulíticas, after-</a:t>
            </a:r>
            <a:r>
              <a:rPr lang="es-ES" sz="2000" dirty="0" err="1">
                <a:latin typeface="Approach"/>
              </a:rPr>
              <a:t>shave</a:t>
            </a:r>
            <a:r>
              <a:rPr lang="es-ES" sz="2000" dirty="0">
                <a:latin typeface="Approach"/>
              </a:rPr>
              <a:t>, etc.</a:t>
            </a:r>
          </a:p>
          <a:p>
            <a:pPr marL="4000500" lvl="8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ES" sz="2000" dirty="0">
              <a:latin typeface="Approach"/>
            </a:endParaRPr>
          </a:p>
          <a:p>
            <a:pPr marL="4000500" lvl="8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ES" sz="2000" dirty="0">
              <a:latin typeface="Approach"/>
            </a:endParaRPr>
          </a:p>
        </p:txBody>
      </p:sp>
    </p:spTree>
    <p:extLst>
      <p:ext uri="{BB962C8B-B14F-4D97-AF65-F5344CB8AC3E}">
        <p14:creationId xmlns:p14="http://schemas.microsoft.com/office/powerpoint/2010/main" val="1885455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Bases de absorción W/O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2CF275A-5F25-4288-B3BA-D598F26D565D}"/>
              </a:ext>
            </a:extLst>
          </p:cNvPr>
          <p:cNvSpPr txBox="1"/>
          <p:nvPr/>
        </p:nvSpPr>
        <p:spPr>
          <a:xfrm>
            <a:off x="540690" y="1842716"/>
            <a:ext cx="1093900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Es una base no-iónica </a:t>
            </a:r>
            <a:r>
              <a:rPr lang="es-ES" sz="2000" dirty="0" err="1">
                <a:latin typeface="Approach"/>
              </a:rPr>
              <a:t>autoemulsionable</a:t>
            </a:r>
            <a:r>
              <a:rPr lang="es-ES" sz="2000" dirty="0">
                <a:latin typeface="Approach"/>
              </a:rPr>
              <a:t> para la elaboración de emulsiones W/O.</a:t>
            </a:r>
          </a:p>
          <a:p>
            <a:endParaRPr lang="es-ES" sz="2000" dirty="0"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Estos vehículos son oleosos, emolientes y lubricantes pero con menor </a:t>
            </a:r>
            <a:r>
              <a:rPr lang="es-ES" sz="2000" dirty="0" err="1">
                <a:latin typeface="Approach"/>
              </a:rPr>
              <a:t>oclusividad</a:t>
            </a:r>
            <a:r>
              <a:rPr lang="es-ES" sz="2000" dirty="0">
                <a:latin typeface="Approach"/>
              </a:rPr>
              <a:t> que los </a:t>
            </a:r>
            <a:r>
              <a:rPr lang="es-ES" sz="2000" dirty="0" err="1">
                <a:latin typeface="Approach"/>
              </a:rPr>
              <a:t>lipogeles</a:t>
            </a:r>
            <a:r>
              <a:rPr lang="es-ES" sz="2000" dirty="0">
                <a:latin typeface="Approach"/>
              </a:rPr>
              <a:t> y con capacidad para absorber agua y exudados.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Es la adición de emulgentes W/O como la lanolina anhidra  o el </a:t>
            </a:r>
            <a:r>
              <a:rPr lang="es-ES" sz="2000" dirty="0" err="1">
                <a:latin typeface="Approach"/>
              </a:rPr>
              <a:t>sorbitán</a:t>
            </a:r>
            <a:r>
              <a:rPr lang="es-ES" sz="2000" dirty="0">
                <a:latin typeface="Approach"/>
              </a:rPr>
              <a:t> oleato a la vaselina filante la que facilita la incorporación de agua a la fórmula.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Permiten una gran flexibilidad.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Es compatible con la mayoría de los principios activos utilizados en la formulación magistral.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Se retiran y lavan con agua y jabón.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No irritan la piel. </a:t>
            </a:r>
          </a:p>
        </p:txBody>
      </p:sp>
    </p:spTree>
    <p:extLst>
      <p:ext uri="{BB962C8B-B14F-4D97-AF65-F5344CB8AC3E}">
        <p14:creationId xmlns:p14="http://schemas.microsoft.com/office/powerpoint/2010/main" val="53600315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Base Acofarma crema-gel: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A3C35B5-A878-4AEA-97F4-85984D843588}"/>
              </a:ext>
            </a:extLst>
          </p:cNvPr>
          <p:cNvSpPr/>
          <p:nvPr/>
        </p:nvSpPr>
        <p:spPr>
          <a:xfrm>
            <a:off x="426720" y="1650103"/>
            <a:ext cx="5093053" cy="367437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  <a:latin typeface="Approach"/>
              </a:rPr>
              <a:t>Su característica principal es la sensación de frescor y su aceptación por el paciente debido al confort que genera sobre la piel.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000" dirty="0">
              <a:solidFill>
                <a:schemeClr val="tx1"/>
              </a:solidFill>
              <a:latin typeface="Approach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  <a:latin typeface="Approach"/>
              </a:rPr>
              <a:t>Su uso es habitual en épocas de primavera y verano por la sensación de frescor que aporta sobre la piel y el poco aporte de grasa. 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16D2D217-AAC0-4A5F-938D-4E7E1AEE4A51}"/>
              </a:ext>
            </a:extLst>
          </p:cNvPr>
          <p:cNvSpPr/>
          <p:nvPr/>
        </p:nvSpPr>
        <p:spPr>
          <a:xfrm>
            <a:off x="7153966" y="1653601"/>
            <a:ext cx="3693174" cy="4025576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r>
              <a:rPr lang="es-ES" sz="2000" b="1" dirty="0">
                <a:solidFill>
                  <a:schemeClr val="tx1"/>
                </a:solidFill>
                <a:latin typeface="Approach"/>
              </a:rPr>
              <a:t>Incompatibilidades:</a:t>
            </a: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  <a:latin typeface="Approach"/>
              </a:rPr>
              <a:t>Ingredientes con pH extremos (próximos a 3 o a 9).</a:t>
            </a: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  <a:latin typeface="Approach"/>
              </a:rPr>
              <a:t>Tensioactivos.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  <a:latin typeface="Approach"/>
              </a:rPr>
              <a:t>Alta concentración de sales y electrolitos (desestabilizan la emulsión).</a:t>
            </a: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</p:txBody>
      </p:sp>
    </p:spTree>
    <p:extLst>
      <p:ext uri="{BB962C8B-B14F-4D97-AF65-F5344CB8AC3E}">
        <p14:creationId xmlns:p14="http://schemas.microsoft.com/office/powerpoint/2010/main" val="302283874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10888980" cy="565483"/>
          </a:xfrm>
        </p:spPr>
        <p:txBody>
          <a:bodyPr/>
          <a:lstStyle/>
          <a:p>
            <a:r>
              <a:rPr lang="es-ES" sz="3700" dirty="0"/>
              <a:t>Formulaciones con base Acofarma crema-gel:</a:t>
            </a:r>
            <a:br>
              <a:rPr lang="es-ES" sz="3700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C9CAB95-C302-4006-93ED-BAD37074C84F}"/>
              </a:ext>
            </a:extLst>
          </p:cNvPr>
          <p:cNvSpPr/>
          <p:nvPr/>
        </p:nvSpPr>
        <p:spPr>
          <a:xfrm>
            <a:off x="350814" y="1711983"/>
            <a:ext cx="4933203" cy="17788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latin typeface="Approach"/>
              </a:rPr>
              <a:t>Crema-gel para pieles </a:t>
            </a:r>
            <a:r>
              <a:rPr lang="es-ES" sz="1600" b="1" dirty="0" err="1">
                <a:latin typeface="Approach"/>
              </a:rPr>
              <a:t>acneicas</a:t>
            </a:r>
            <a:r>
              <a:rPr lang="es-ES" sz="1600" b="1" dirty="0">
                <a:latin typeface="Approach"/>
              </a:rPr>
              <a:t>:</a:t>
            </a:r>
          </a:p>
          <a:p>
            <a:endParaRPr lang="es-ES" sz="1600" dirty="0">
              <a:latin typeface="Approach"/>
            </a:endParaRPr>
          </a:p>
          <a:p>
            <a:r>
              <a:rPr lang="es-ES" sz="1600" dirty="0" err="1">
                <a:latin typeface="Approach"/>
              </a:rPr>
              <a:t>Bodyfensine</a:t>
            </a:r>
            <a:r>
              <a:rPr lang="es-ES" sz="1600" dirty="0">
                <a:latin typeface="Approach"/>
              </a:rPr>
              <a:t>                                       5%</a:t>
            </a:r>
          </a:p>
          <a:p>
            <a:r>
              <a:rPr lang="es-ES" sz="1600" dirty="0">
                <a:latin typeface="Approach"/>
              </a:rPr>
              <a:t>Base crema-gel Acofarma       </a:t>
            </a:r>
            <a:r>
              <a:rPr lang="es-ES" sz="1600" dirty="0" err="1">
                <a:latin typeface="Approach"/>
              </a:rPr>
              <a:t>csp</a:t>
            </a:r>
            <a:r>
              <a:rPr lang="es-ES" sz="1600" dirty="0">
                <a:latin typeface="Approach"/>
              </a:rPr>
              <a:t> 50 g</a:t>
            </a:r>
          </a:p>
          <a:p>
            <a:endParaRPr lang="es-ES" sz="1600" dirty="0">
              <a:latin typeface="Approach"/>
            </a:endParaRPr>
          </a:p>
          <a:p>
            <a:pPr algn="ctr"/>
            <a:endParaRPr lang="es-ES" sz="2000" b="1" dirty="0">
              <a:latin typeface="Approach"/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F0A61200-F1DC-4319-A8C8-B5E60F7E6097}"/>
              </a:ext>
            </a:extLst>
          </p:cNvPr>
          <p:cNvSpPr/>
          <p:nvPr/>
        </p:nvSpPr>
        <p:spPr>
          <a:xfrm>
            <a:off x="350814" y="3685022"/>
            <a:ext cx="4933203" cy="287770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2000" b="1" dirty="0">
              <a:latin typeface="Approach"/>
            </a:endParaRPr>
          </a:p>
          <a:p>
            <a:pPr algn="ctr"/>
            <a:endParaRPr lang="es-ES" sz="1600" b="1" dirty="0">
              <a:latin typeface="Approach"/>
            </a:endParaRPr>
          </a:p>
          <a:p>
            <a:pPr algn="ctr"/>
            <a:r>
              <a:rPr lang="es-ES" sz="1600" b="1" dirty="0">
                <a:latin typeface="Approach"/>
              </a:rPr>
              <a:t>Crema-gel anticelulítico:</a:t>
            </a:r>
          </a:p>
          <a:p>
            <a:pPr algn="ctr"/>
            <a:endParaRPr lang="es-ES" sz="1600" b="1" dirty="0">
              <a:latin typeface="Approach"/>
            </a:endParaRPr>
          </a:p>
          <a:p>
            <a:r>
              <a:rPr lang="es-ES" sz="1600" dirty="0">
                <a:latin typeface="Approach"/>
              </a:rPr>
              <a:t>Extracto fluido de </a:t>
            </a:r>
            <a:r>
              <a:rPr lang="es-ES" sz="1600" dirty="0" err="1">
                <a:latin typeface="Approach"/>
              </a:rPr>
              <a:t>Ruscus</a:t>
            </a:r>
            <a:r>
              <a:rPr lang="es-ES" sz="1600" dirty="0">
                <a:latin typeface="Approach"/>
              </a:rPr>
              <a:t>                     5%</a:t>
            </a:r>
          </a:p>
          <a:p>
            <a:r>
              <a:rPr lang="es-ES" sz="1600" dirty="0">
                <a:latin typeface="Approach"/>
              </a:rPr>
              <a:t>Extracto fluido de Lúpulo                     1%</a:t>
            </a:r>
          </a:p>
          <a:p>
            <a:r>
              <a:rPr lang="es-ES" sz="1600" dirty="0">
                <a:latin typeface="Approach"/>
              </a:rPr>
              <a:t>Sodio hialuronato solución                  1%</a:t>
            </a:r>
          </a:p>
          <a:p>
            <a:r>
              <a:rPr lang="es-ES" sz="1600" dirty="0">
                <a:latin typeface="Approach"/>
              </a:rPr>
              <a:t>Vitamina F                                           0,5%</a:t>
            </a:r>
          </a:p>
          <a:p>
            <a:r>
              <a:rPr lang="es-ES" sz="1600" dirty="0">
                <a:latin typeface="Approach"/>
              </a:rPr>
              <a:t>Perfume                                                   </a:t>
            </a:r>
            <a:r>
              <a:rPr lang="es-ES" sz="1600" dirty="0" err="1">
                <a:latin typeface="Approach"/>
              </a:rPr>
              <a:t>cs</a:t>
            </a:r>
            <a:endParaRPr lang="es-ES" sz="1600" dirty="0">
              <a:latin typeface="Approach"/>
            </a:endParaRPr>
          </a:p>
          <a:p>
            <a:r>
              <a:rPr lang="es-ES" sz="1600" dirty="0">
                <a:latin typeface="Approach"/>
              </a:rPr>
              <a:t>Base Acofarma                           </a:t>
            </a:r>
            <a:r>
              <a:rPr lang="es-ES" sz="1600" dirty="0" err="1">
                <a:latin typeface="Approach"/>
              </a:rPr>
              <a:t>csp</a:t>
            </a:r>
            <a:r>
              <a:rPr lang="es-ES" sz="1600" dirty="0">
                <a:latin typeface="Approach"/>
              </a:rPr>
              <a:t> 200 g</a:t>
            </a:r>
          </a:p>
          <a:p>
            <a:endParaRPr lang="es-ES" sz="1600" dirty="0">
              <a:latin typeface="Approach"/>
            </a:endParaRPr>
          </a:p>
          <a:p>
            <a:endParaRPr lang="es-ES" sz="2000" dirty="0">
              <a:latin typeface="Approach"/>
            </a:endParaRPr>
          </a:p>
          <a:p>
            <a:r>
              <a:rPr lang="es-ES" sz="2000" dirty="0">
                <a:latin typeface="Approach"/>
              </a:rPr>
              <a:t>		                                       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6812BF50-DEF9-4153-AF58-AE54A03937BA}"/>
              </a:ext>
            </a:extLst>
          </p:cNvPr>
          <p:cNvSpPr/>
          <p:nvPr/>
        </p:nvSpPr>
        <p:spPr>
          <a:xfrm>
            <a:off x="6096000" y="1711983"/>
            <a:ext cx="4933203" cy="17788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latin typeface="Approach"/>
              </a:rPr>
              <a:t>Crema-gel piernas cansadas:</a:t>
            </a:r>
          </a:p>
          <a:p>
            <a:pPr algn="ctr"/>
            <a:endParaRPr lang="es-ES" sz="1600" b="1" dirty="0">
              <a:latin typeface="Approach"/>
            </a:endParaRPr>
          </a:p>
          <a:p>
            <a:r>
              <a:rPr lang="es-ES" sz="1600" dirty="0">
                <a:latin typeface="Approach"/>
              </a:rPr>
              <a:t>Extracto fluido de </a:t>
            </a:r>
            <a:r>
              <a:rPr lang="es-ES" sz="1600" dirty="0" err="1">
                <a:latin typeface="Approach"/>
              </a:rPr>
              <a:t>Ruscus</a:t>
            </a:r>
            <a:r>
              <a:rPr lang="es-ES" sz="1600" dirty="0">
                <a:latin typeface="Approach"/>
              </a:rPr>
              <a:t>                         5%</a:t>
            </a:r>
          </a:p>
          <a:p>
            <a:r>
              <a:rPr lang="es-ES" sz="1600" dirty="0">
                <a:latin typeface="Approach"/>
              </a:rPr>
              <a:t>Extracto fluido de Hiedra                          2%</a:t>
            </a:r>
          </a:p>
          <a:p>
            <a:r>
              <a:rPr lang="es-ES" sz="1600" dirty="0">
                <a:latin typeface="Approach"/>
              </a:rPr>
              <a:t>Aceite esencial de rosas                         0,1%</a:t>
            </a:r>
          </a:p>
          <a:p>
            <a:r>
              <a:rPr lang="es-ES" sz="1600" dirty="0">
                <a:latin typeface="Approach"/>
              </a:rPr>
              <a:t>Base Acofarma crema-gel             </a:t>
            </a:r>
            <a:r>
              <a:rPr lang="es-ES" sz="1600" dirty="0" err="1">
                <a:latin typeface="Approach"/>
              </a:rPr>
              <a:t>csp</a:t>
            </a:r>
            <a:r>
              <a:rPr lang="es-ES" sz="1600" dirty="0">
                <a:latin typeface="Approach"/>
              </a:rPr>
              <a:t> 200 g</a:t>
            </a:r>
          </a:p>
          <a:p>
            <a:endParaRPr lang="es-ES" sz="1600" dirty="0">
              <a:latin typeface="Approach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164A6B9-50CF-410B-A815-D53FF85B648B}"/>
              </a:ext>
            </a:extLst>
          </p:cNvPr>
          <p:cNvSpPr/>
          <p:nvPr/>
        </p:nvSpPr>
        <p:spPr>
          <a:xfrm>
            <a:off x="6104914" y="3685021"/>
            <a:ext cx="4933203" cy="287770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latin typeface="Approach"/>
              </a:rPr>
              <a:t>Crema-gel after </a:t>
            </a:r>
            <a:r>
              <a:rPr lang="es-ES" sz="1600" b="1" dirty="0" err="1">
                <a:latin typeface="Approach"/>
              </a:rPr>
              <a:t>Shave</a:t>
            </a:r>
            <a:endParaRPr lang="es-ES" sz="1600" b="1" dirty="0">
              <a:latin typeface="Approach"/>
            </a:endParaRPr>
          </a:p>
          <a:p>
            <a:pPr algn="ctr"/>
            <a:endParaRPr lang="es-ES" sz="1600" b="1" dirty="0">
              <a:latin typeface="Approach"/>
            </a:endParaRPr>
          </a:p>
          <a:p>
            <a:r>
              <a:rPr lang="es-ES" sz="1600" dirty="0">
                <a:latin typeface="Approach"/>
              </a:rPr>
              <a:t>Extracto fluido de Centella Asiática       5%</a:t>
            </a:r>
          </a:p>
          <a:p>
            <a:r>
              <a:rPr lang="es-ES" sz="1600" dirty="0">
                <a:latin typeface="Approach"/>
              </a:rPr>
              <a:t>Sodio hialuronato solución                      1%</a:t>
            </a:r>
          </a:p>
          <a:p>
            <a:r>
              <a:rPr lang="es-ES" sz="1600" dirty="0">
                <a:latin typeface="Approach"/>
              </a:rPr>
              <a:t>Mentol                                                     0,1%</a:t>
            </a:r>
          </a:p>
          <a:p>
            <a:r>
              <a:rPr lang="es-ES" sz="1600" dirty="0">
                <a:latin typeface="Approach"/>
              </a:rPr>
              <a:t>Etanol                                                          5%</a:t>
            </a:r>
          </a:p>
          <a:p>
            <a:r>
              <a:rPr lang="es-ES" sz="1600" dirty="0">
                <a:latin typeface="Approach"/>
              </a:rPr>
              <a:t>Perfume (Aceite esencial de lavanda)   </a:t>
            </a:r>
            <a:r>
              <a:rPr lang="es-ES" sz="1600" dirty="0" err="1">
                <a:latin typeface="Approach"/>
              </a:rPr>
              <a:t>c.s</a:t>
            </a:r>
            <a:r>
              <a:rPr lang="es-ES" sz="1600" dirty="0">
                <a:latin typeface="Approach"/>
              </a:rPr>
              <a:t>.</a:t>
            </a:r>
          </a:p>
          <a:p>
            <a:r>
              <a:rPr lang="es-ES" sz="1600" dirty="0">
                <a:latin typeface="Approach"/>
              </a:rPr>
              <a:t>Base Crema-Gel Acofarma              </a:t>
            </a:r>
            <a:r>
              <a:rPr lang="es-ES" sz="1600" dirty="0" err="1">
                <a:latin typeface="Approach"/>
              </a:rPr>
              <a:t>csp</a:t>
            </a:r>
            <a:r>
              <a:rPr lang="es-ES" sz="1600" dirty="0">
                <a:latin typeface="Approach"/>
              </a:rPr>
              <a:t> 50 g</a:t>
            </a:r>
          </a:p>
          <a:p>
            <a:pPr algn="ctr"/>
            <a:endParaRPr lang="es-ES" sz="1600" b="1" dirty="0">
              <a:latin typeface="Approach"/>
            </a:endParaRPr>
          </a:p>
          <a:p>
            <a:endParaRPr lang="es-ES" sz="2000" dirty="0">
              <a:latin typeface="Approach"/>
            </a:endParaRPr>
          </a:p>
          <a:p>
            <a:endParaRPr lang="es-ES" sz="2000" dirty="0">
              <a:latin typeface="Approach"/>
            </a:endParaRPr>
          </a:p>
        </p:txBody>
      </p:sp>
    </p:spTree>
    <p:extLst>
      <p:ext uri="{BB962C8B-B14F-4D97-AF65-F5344CB8AC3E}">
        <p14:creationId xmlns:p14="http://schemas.microsoft.com/office/powerpoint/2010/main" val="63888740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10888980" cy="565483"/>
          </a:xfrm>
        </p:spPr>
        <p:txBody>
          <a:bodyPr/>
          <a:lstStyle/>
          <a:p>
            <a:r>
              <a:rPr lang="es-ES" sz="3700" dirty="0"/>
              <a:t>Formulaciones con base Acofarma crema-gel:</a:t>
            </a:r>
            <a:br>
              <a:rPr lang="es-ES" sz="3700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F0A61200-F1DC-4319-A8C8-B5E60F7E6097}"/>
              </a:ext>
            </a:extLst>
          </p:cNvPr>
          <p:cNvSpPr/>
          <p:nvPr/>
        </p:nvSpPr>
        <p:spPr>
          <a:xfrm>
            <a:off x="426720" y="1692582"/>
            <a:ext cx="4933203" cy="216981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2000" b="1" dirty="0">
              <a:latin typeface="Approach"/>
            </a:endParaRPr>
          </a:p>
          <a:p>
            <a:pPr algn="ctr"/>
            <a:endParaRPr lang="es-ES" sz="1600" b="1" dirty="0">
              <a:latin typeface="Approach"/>
            </a:endParaRPr>
          </a:p>
          <a:p>
            <a:pPr algn="ctr"/>
            <a:r>
              <a:rPr lang="es-ES" sz="1600" b="1" dirty="0">
                <a:latin typeface="Approach"/>
              </a:rPr>
              <a:t>Crema-gel hidratante pieles sensibles:</a:t>
            </a:r>
          </a:p>
          <a:p>
            <a:pPr algn="ctr"/>
            <a:endParaRPr lang="es-ES" sz="1600" b="1" dirty="0">
              <a:latin typeface="Approach"/>
            </a:endParaRPr>
          </a:p>
          <a:p>
            <a:r>
              <a:rPr lang="es-ES" sz="1600" dirty="0">
                <a:latin typeface="Approach"/>
              </a:rPr>
              <a:t>Extracto fluido de manzanilla                    5%</a:t>
            </a:r>
          </a:p>
          <a:p>
            <a:r>
              <a:rPr lang="es-ES" sz="1600" dirty="0">
                <a:latin typeface="Approach"/>
              </a:rPr>
              <a:t>Sodio hialuronato solución                        1%</a:t>
            </a:r>
          </a:p>
          <a:p>
            <a:r>
              <a:rPr lang="es-ES" sz="1600" dirty="0" err="1">
                <a:latin typeface="Approach"/>
              </a:rPr>
              <a:t>Alantoina</a:t>
            </a:r>
            <a:r>
              <a:rPr lang="es-ES" sz="1600" dirty="0">
                <a:latin typeface="Approach"/>
              </a:rPr>
              <a:t>                                                   0,5%</a:t>
            </a:r>
          </a:p>
          <a:p>
            <a:r>
              <a:rPr lang="es-ES" sz="1600" dirty="0">
                <a:latin typeface="Approach"/>
              </a:rPr>
              <a:t>Base Acofarma crema-gel                  </a:t>
            </a:r>
            <a:r>
              <a:rPr lang="es-ES" sz="1600" dirty="0" err="1">
                <a:latin typeface="Approach"/>
              </a:rPr>
              <a:t>csp</a:t>
            </a:r>
            <a:r>
              <a:rPr lang="es-ES" sz="1600" dirty="0">
                <a:latin typeface="Approach"/>
              </a:rPr>
              <a:t> 50 g</a:t>
            </a:r>
          </a:p>
          <a:p>
            <a:endParaRPr lang="es-ES" sz="2000" dirty="0">
              <a:latin typeface="Approach"/>
            </a:endParaRPr>
          </a:p>
          <a:p>
            <a:r>
              <a:rPr lang="es-ES" sz="2000" dirty="0">
                <a:latin typeface="Approach"/>
              </a:rPr>
              <a:t>		                                       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164A6B9-50CF-410B-A815-D53FF85B648B}"/>
              </a:ext>
            </a:extLst>
          </p:cNvPr>
          <p:cNvSpPr/>
          <p:nvPr/>
        </p:nvSpPr>
        <p:spPr>
          <a:xfrm>
            <a:off x="5933701" y="1692582"/>
            <a:ext cx="4933203" cy="218409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latin typeface="Approach"/>
              </a:rPr>
              <a:t>Tratamiento acné mixto</a:t>
            </a:r>
          </a:p>
          <a:p>
            <a:pPr algn="ctr"/>
            <a:endParaRPr lang="es-ES" sz="1600" b="1" dirty="0">
              <a:latin typeface="Approach"/>
            </a:endParaRPr>
          </a:p>
          <a:p>
            <a:r>
              <a:rPr lang="es-ES" sz="1600" dirty="0" err="1">
                <a:latin typeface="Approach"/>
              </a:rPr>
              <a:t>Adapaleno</a:t>
            </a:r>
            <a:r>
              <a:rPr lang="es-ES" sz="1600" dirty="0">
                <a:latin typeface="Approach"/>
              </a:rPr>
              <a:t>                                   0,1-0,3%</a:t>
            </a:r>
          </a:p>
          <a:p>
            <a:r>
              <a:rPr lang="es-ES" sz="1600" dirty="0">
                <a:latin typeface="Approach"/>
              </a:rPr>
              <a:t>Clindamicina                                          2%</a:t>
            </a:r>
          </a:p>
          <a:p>
            <a:r>
              <a:rPr lang="es-ES" sz="1600" dirty="0">
                <a:latin typeface="Approach"/>
              </a:rPr>
              <a:t>Base Acofarma crema-gel           </a:t>
            </a:r>
            <a:r>
              <a:rPr lang="es-ES" sz="1600" dirty="0" err="1">
                <a:latin typeface="Approach"/>
              </a:rPr>
              <a:t>csp</a:t>
            </a:r>
            <a:r>
              <a:rPr lang="es-ES" sz="1600" dirty="0">
                <a:latin typeface="Approach"/>
              </a:rPr>
              <a:t> 50 g</a:t>
            </a:r>
            <a:r>
              <a:rPr lang="es-ES" sz="1600" b="1" dirty="0">
                <a:latin typeface="Approach"/>
              </a:rPr>
              <a:t> </a:t>
            </a:r>
          </a:p>
          <a:p>
            <a:pPr algn="ctr"/>
            <a:endParaRPr lang="es-ES" sz="1600" b="1" dirty="0">
              <a:latin typeface="Approach"/>
            </a:endParaRPr>
          </a:p>
          <a:p>
            <a:endParaRPr lang="es-ES" sz="2000" dirty="0">
              <a:latin typeface="Approach"/>
            </a:endParaRPr>
          </a:p>
          <a:p>
            <a:endParaRPr lang="es-ES" sz="2000" dirty="0">
              <a:latin typeface="Approach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F4F22D80-EE8A-484D-921F-805A0A0F5A4B}"/>
              </a:ext>
            </a:extLst>
          </p:cNvPr>
          <p:cNvSpPr/>
          <p:nvPr/>
        </p:nvSpPr>
        <p:spPr>
          <a:xfrm>
            <a:off x="443133" y="4169093"/>
            <a:ext cx="4933203" cy="216981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2000" b="1" dirty="0">
              <a:latin typeface="Approach"/>
            </a:endParaRPr>
          </a:p>
          <a:p>
            <a:pPr algn="ctr"/>
            <a:endParaRPr lang="es-ES" sz="1600" b="1" dirty="0">
              <a:latin typeface="Approach"/>
            </a:endParaRPr>
          </a:p>
          <a:p>
            <a:pPr algn="ctr"/>
            <a:r>
              <a:rPr lang="es-ES" sz="1600" b="1" dirty="0">
                <a:latin typeface="Approach"/>
              </a:rPr>
              <a:t>Tratamiento acné mixto:</a:t>
            </a:r>
          </a:p>
          <a:p>
            <a:pPr algn="ctr"/>
            <a:endParaRPr lang="es-ES" sz="1600" b="1" dirty="0">
              <a:latin typeface="Approach"/>
            </a:endParaRPr>
          </a:p>
          <a:p>
            <a:r>
              <a:rPr lang="es-ES" sz="1600" dirty="0" err="1">
                <a:latin typeface="Approach"/>
              </a:rPr>
              <a:t>Tazaroteno</a:t>
            </a:r>
            <a:r>
              <a:rPr lang="es-ES" sz="1600" dirty="0">
                <a:latin typeface="Approach"/>
              </a:rPr>
              <a:t>                                          0,05-0,1%</a:t>
            </a:r>
          </a:p>
          <a:p>
            <a:r>
              <a:rPr lang="es-ES" sz="1600" dirty="0">
                <a:latin typeface="Approach"/>
              </a:rPr>
              <a:t>Clindamicina                                                   2%</a:t>
            </a:r>
          </a:p>
          <a:p>
            <a:r>
              <a:rPr lang="es-ES" sz="1600" dirty="0">
                <a:latin typeface="Approach"/>
              </a:rPr>
              <a:t>Base Acofarma crema-gel                   </a:t>
            </a:r>
            <a:r>
              <a:rPr lang="es-ES" sz="1600" dirty="0" err="1">
                <a:latin typeface="Approach"/>
              </a:rPr>
              <a:t>csp</a:t>
            </a:r>
            <a:r>
              <a:rPr lang="es-ES" sz="1600" dirty="0">
                <a:latin typeface="Approach"/>
              </a:rPr>
              <a:t> 30 g</a:t>
            </a:r>
          </a:p>
          <a:p>
            <a:r>
              <a:rPr lang="es-ES" sz="2000" dirty="0">
                <a:latin typeface="Approach"/>
              </a:rPr>
              <a:t>		                                       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FDB80DEE-F0F2-4140-A001-DE96188B97D3}"/>
              </a:ext>
            </a:extLst>
          </p:cNvPr>
          <p:cNvSpPr/>
          <p:nvPr/>
        </p:nvSpPr>
        <p:spPr>
          <a:xfrm>
            <a:off x="5933701" y="4167187"/>
            <a:ext cx="4933203" cy="148699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2000" b="1" dirty="0">
              <a:latin typeface="Approach"/>
            </a:endParaRPr>
          </a:p>
          <a:p>
            <a:pPr algn="ctr"/>
            <a:endParaRPr lang="es-ES" sz="1600" b="1" dirty="0">
              <a:latin typeface="Approach"/>
            </a:endParaRPr>
          </a:p>
          <a:p>
            <a:pPr algn="ctr"/>
            <a:r>
              <a:rPr lang="es-ES" sz="1600" b="1" dirty="0">
                <a:latin typeface="Approach"/>
              </a:rPr>
              <a:t>Tratamiento acné </a:t>
            </a:r>
            <a:r>
              <a:rPr lang="es-ES" sz="1600" b="1" dirty="0" err="1">
                <a:latin typeface="Approach"/>
              </a:rPr>
              <a:t>comedolítico</a:t>
            </a:r>
            <a:r>
              <a:rPr lang="es-ES" sz="1600" b="1" dirty="0">
                <a:latin typeface="Approach"/>
              </a:rPr>
              <a:t>:</a:t>
            </a:r>
          </a:p>
          <a:p>
            <a:pPr algn="ctr"/>
            <a:endParaRPr lang="es-ES" sz="1600" b="1" dirty="0">
              <a:latin typeface="Approach"/>
            </a:endParaRPr>
          </a:p>
          <a:p>
            <a:r>
              <a:rPr lang="es-ES" sz="1600" dirty="0">
                <a:latin typeface="Approach"/>
              </a:rPr>
              <a:t>Ácido retinoico                                      0,025%</a:t>
            </a:r>
          </a:p>
          <a:p>
            <a:r>
              <a:rPr lang="es-ES" sz="1600" dirty="0">
                <a:latin typeface="Approach"/>
              </a:rPr>
              <a:t>Base Acofarma crema-gel                   </a:t>
            </a:r>
            <a:r>
              <a:rPr lang="es-ES" sz="1600" dirty="0" err="1">
                <a:latin typeface="Approach"/>
              </a:rPr>
              <a:t>csp</a:t>
            </a:r>
            <a:r>
              <a:rPr lang="es-ES" sz="1600" dirty="0">
                <a:latin typeface="Approach"/>
              </a:rPr>
              <a:t> 30 g</a:t>
            </a:r>
          </a:p>
          <a:p>
            <a:r>
              <a:rPr lang="es-ES" sz="2000" dirty="0">
                <a:latin typeface="Approach"/>
              </a:rPr>
              <a:t>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09917150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10888980" cy="565483"/>
          </a:xfrm>
        </p:spPr>
        <p:txBody>
          <a:bodyPr/>
          <a:lstStyle/>
          <a:p>
            <a:r>
              <a:rPr lang="es-ES" sz="3700" dirty="0"/>
              <a:t>Formulaciones con base Acofarma crema-gel:</a:t>
            </a:r>
            <a:br>
              <a:rPr lang="es-ES" sz="3700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F0A61200-F1DC-4319-A8C8-B5E60F7E6097}"/>
              </a:ext>
            </a:extLst>
          </p:cNvPr>
          <p:cNvSpPr/>
          <p:nvPr/>
        </p:nvSpPr>
        <p:spPr>
          <a:xfrm>
            <a:off x="426720" y="1692582"/>
            <a:ext cx="4933203" cy="216981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2000" b="1" dirty="0">
              <a:latin typeface="Approach"/>
            </a:endParaRPr>
          </a:p>
          <a:p>
            <a:pPr algn="ctr"/>
            <a:endParaRPr lang="es-ES" sz="1600" b="1" dirty="0">
              <a:latin typeface="Approach"/>
            </a:endParaRPr>
          </a:p>
          <a:p>
            <a:pPr algn="ctr"/>
            <a:r>
              <a:rPr lang="es-ES" sz="1600" b="1" dirty="0">
                <a:latin typeface="Approach"/>
              </a:rPr>
              <a:t>Tratamiento acné rosácea:</a:t>
            </a:r>
          </a:p>
          <a:p>
            <a:pPr algn="ctr"/>
            <a:endParaRPr lang="es-ES" sz="1600" b="1" dirty="0">
              <a:latin typeface="Approach"/>
            </a:endParaRPr>
          </a:p>
          <a:p>
            <a:r>
              <a:rPr lang="es-ES" sz="1600" dirty="0">
                <a:latin typeface="Approach"/>
              </a:rPr>
              <a:t>Metronidazol                                             1%</a:t>
            </a:r>
          </a:p>
          <a:p>
            <a:r>
              <a:rPr lang="es-ES" sz="1600" dirty="0">
                <a:latin typeface="Approach"/>
              </a:rPr>
              <a:t>Clindamicina                                              2%</a:t>
            </a:r>
          </a:p>
          <a:p>
            <a:r>
              <a:rPr lang="es-ES" sz="1600" dirty="0">
                <a:latin typeface="Approach"/>
              </a:rPr>
              <a:t>Base Acofarma crema-gel               </a:t>
            </a:r>
            <a:r>
              <a:rPr lang="es-ES" sz="1600" dirty="0" err="1">
                <a:latin typeface="Approach"/>
              </a:rPr>
              <a:t>csp</a:t>
            </a:r>
            <a:r>
              <a:rPr lang="es-ES" sz="1600" dirty="0">
                <a:latin typeface="Approach"/>
              </a:rPr>
              <a:t> 30g</a:t>
            </a:r>
          </a:p>
          <a:p>
            <a:endParaRPr lang="es-ES" sz="1600" dirty="0">
              <a:latin typeface="Approach"/>
            </a:endParaRPr>
          </a:p>
          <a:p>
            <a:endParaRPr lang="es-ES" sz="2000" dirty="0">
              <a:latin typeface="Approach"/>
            </a:endParaRPr>
          </a:p>
          <a:p>
            <a:r>
              <a:rPr lang="es-ES" sz="2000" dirty="0">
                <a:latin typeface="Approach"/>
              </a:rPr>
              <a:t>		                                       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164A6B9-50CF-410B-A815-D53FF85B648B}"/>
              </a:ext>
            </a:extLst>
          </p:cNvPr>
          <p:cNvSpPr/>
          <p:nvPr/>
        </p:nvSpPr>
        <p:spPr>
          <a:xfrm>
            <a:off x="5933701" y="1692582"/>
            <a:ext cx="4933203" cy="218409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latin typeface="Approach"/>
              </a:rPr>
              <a:t>Tratamiento acné mixto</a:t>
            </a:r>
          </a:p>
          <a:p>
            <a:pPr algn="ctr"/>
            <a:endParaRPr lang="es-ES" sz="1600" b="1" dirty="0">
              <a:latin typeface="Approach"/>
            </a:endParaRPr>
          </a:p>
          <a:p>
            <a:r>
              <a:rPr lang="es-ES" sz="1600" dirty="0">
                <a:latin typeface="Approach"/>
              </a:rPr>
              <a:t>Ketoconazol                                        2%</a:t>
            </a:r>
          </a:p>
          <a:p>
            <a:r>
              <a:rPr lang="es-ES" sz="1600" dirty="0" err="1">
                <a:latin typeface="Approach"/>
              </a:rPr>
              <a:t>Triamcinolona</a:t>
            </a:r>
            <a:r>
              <a:rPr lang="es-ES" sz="1600" dirty="0">
                <a:latin typeface="Approach"/>
              </a:rPr>
              <a:t> </a:t>
            </a:r>
            <a:r>
              <a:rPr lang="es-ES" sz="1600" dirty="0" err="1">
                <a:latin typeface="Approach"/>
              </a:rPr>
              <a:t>acetónido</a:t>
            </a:r>
            <a:r>
              <a:rPr lang="es-ES" sz="1600" dirty="0">
                <a:latin typeface="Approach"/>
              </a:rPr>
              <a:t>               0,1%</a:t>
            </a:r>
          </a:p>
          <a:p>
            <a:r>
              <a:rPr lang="es-ES" sz="1600" dirty="0">
                <a:latin typeface="Approach"/>
              </a:rPr>
              <a:t>Base Acofarma crema-gel        </a:t>
            </a:r>
            <a:r>
              <a:rPr lang="es-ES" sz="1600" dirty="0" err="1">
                <a:latin typeface="Approach"/>
              </a:rPr>
              <a:t>csp</a:t>
            </a:r>
            <a:r>
              <a:rPr lang="es-ES" sz="1600" dirty="0">
                <a:latin typeface="Approach"/>
              </a:rPr>
              <a:t> 50 g</a:t>
            </a:r>
            <a:r>
              <a:rPr lang="es-ES" sz="1600" b="1" dirty="0">
                <a:latin typeface="Approach"/>
              </a:rPr>
              <a:t> </a:t>
            </a:r>
          </a:p>
          <a:p>
            <a:pPr algn="ctr"/>
            <a:endParaRPr lang="es-ES" sz="1600" b="1" dirty="0">
              <a:latin typeface="Approach"/>
            </a:endParaRPr>
          </a:p>
          <a:p>
            <a:endParaRPr lang="es-ES" sz="2000" dirty="0">
              <a:latin typeface="Approach"/>
            </a:endParaRPr>
          </a:p>
          <a:p>
            <a:endParaRPr lang="es-ES" sz="2000" dirty="0">
              <a:latin typeface="Approach"/>
            </a:endParaRPr>
          </a:p>
        </p:txBody>
      </p:sp>
    </p:spTree>
    <p:extLst>
      <p:ext uri="{BB962C8B-B14F-4D97-AF65-F5344CB8AC3E}">
        <p14:creationId xmlns:p14="http://schemas.microsoft.com/office/powerpoint/2010/main" val="167004726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Base Acofarma </a:t>
            </a:r>
            <a:r>
              <a:rPr lang="es-ES" dirty="0" err="1"/>
              <a:t>neocalamin</a:t>
            </a:r>
            <a:r>
              <a:rPr lang="es-ES" dirty="0"/>
              <a:t>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DC0ACED-4482-46D3-9AD7-716716E070B1}"/>
              </a:ext>
            </a:extLst>
          </p:cNvPr>
          <p:cNvSpPr txBox="1"/>
          <p:nvPr/>
        </p:nvSpPr>
        <p:spPr>
          <a:xfrm>
            <a:off x="426720" y="1454786"/>
            <a:ext cx="10935222" cy="4661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s-ES" sz="2000" dirty="0">
              <a:latin typeface="Approach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Crema </a:t>
            </a:r>
            <a:r>
              <a:rPr lang="es-ES" sz="2000" dirty="0" err="1">
                <a:latin typeface="Approach"/>
              </a:rPr>
              <a:t>calaminada</a:t>
            </a:r>
            <a:r>
              <a:rPr lang="es-ES" sz="2000" dirty="0">
                <a:latin typeface="Approach"/>
              </a:rPr>
              <a:t> con un 4% de zinc carbonato y un 4% de zinc óxido. 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i="1" dirty="0">
                <a:latin typeface="Approach"/>
              </a:rPr>
              <a:t>Se trata de una suspensión de calamina (carbonato básico de zinc) con un grado de viscosidad adecuado en la fase externa a fin de evitar la precipitación de los sólidos. </a:t>
            </a:r>
            <a:endParaRPr lang="es-ES" sz="2000" dirty="0">
              <a:latin typeface="Approach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Posee propiedades astringentes suaves, antisépticas, protectoras, absorbente de exsudados y secreciones y suavizante.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Se utiliza en el tratamiento de quemaduras, eritemas, quemaduras solares, dermatitis, eczemas, prurito y en general, en todo proceso donde se requiera astringencia y poder secante. </a:t>
            </a:r>
          </a:p>
          <a:p>
            <a:pPr lvl="8">
              <a:lnSpc>
                <a:spcPct val="150000"/>
              </a:lnSpc>
            </a:pPr>
            <a:endParaRPr lang="es-ES" sz="2000" dirty="0">
              <a:latin typeface="Approach"/>
            </a:endParaRPr>
          </a:p>
          <a:p>
            <a:pPr marL="4000500" lvl="8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ES" sz="2000" dirty="0">
              <a:latin typeface="Approach"/>
            </a:endParaRPr>
          </a:p>
        </p:txBody>
      </p:sp>
    </p:spTree>
    <p:extLst>
      <p:ext uri="{BB962C8B-B14F-4D97-AF65-F5344CB8AC3E}">
        <p14:creationId xmlns:p14="http://schemas.microsoft.com/office/powerpoint/2010/main" val="161963956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Base Acofarma </a:t>
            </a:r>
            <a:r>
              <a:rPr lang="es-ES" dirty="0" err="1"/>
              <a:t>neocalamin</a:t>
            </a:r>
            <a:r>
              <a:rPr lang="es-ES" dirty="0"/>
              <a:t>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DC0ACED-4482-46D3-9AD7-716716E070B1}"/>
              </a:ext>
            </a:extLst>
          </p:cNvPr>
          <p:cNvSpPr txBox="1"/>
          <p:nvPr/>
        </p:nvSpPr>
        <p:spPr>
          <a:xfrm>
            <a:off x="426720" y="1454786"/>
            <a:ext cx="10935222" cy="4199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s-ES" sz="2000" dirty="0">
              <a:latin typeface="Approach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Puede vehiculizar numerosos principios activos (ácido retinoico, ictiol, </a:t>
            </a:r>
            <a:r>
              <a:rPr lang="es-ES" sz="2000" dirty="0" err="1">
                <a:latin typeface="Approach"/>
              </a:rPr>
              <a:t>triamcinolona</a:t>
            </a:r>
            <a:r>
              <a:rPr lang="es-ES" sz="2000" dirty="0">
                <a:latin typeface="Approach"/>
              </a:rPr>
              <a:t> </a:t>
            </a:r>
            <a:r>
              <a:rPr lang="es-ES" sz="2000" dirty="0" err="1">
                <a:latin typeface="Approach"/>
              </a:rPr>
              <a:t>acetónido</a:t>
            </a:r>
            <a:r>
              <a:rPr lang="es-ES" sz="2000" dirty="0">
                <a:latin typeface="Approach"/>
              </a:rPr>
              <a:t>, </a:t>
            </a:r>
            <a:r>
              <a:rPr lang="es-ES" sz="2000" dirty="0" err="1">
                <a:latin typeface="Approach"/>
              </a:rPr>
              <a:t>bioazufre</a:t>
            </a:r>
            <a:r>
              <a:rPr lang="es-ES" sz="2000" dirty="0">
                <a:latin typeface="Approach"/>
              </a:rPr>
              <a:t> fluido, cloranfenicol, </a:t>
            </a:r>
            <a:r>
              <a:rPr lang="es-ES" sz="2000" dirty="0" err="1">
                <a:latin typeface="Approach"/>
              </a:rPr>
              <a:t>diclorisona</a:t>
            </a:r>
            <a:r>
              <a:rPr lang="es-ES" sz="2000" dirty="0">
                <a:latin typeface="Approach"/>
              </a:rPr>
              <a:t> acetato, etc..)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Los principios activos solubles en etanol 96% o agua se incorporan disueltos en la loción, por el contrario, los insolubles se añaden al final poco a poco bajo agitación.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Se puede diluir hasta el 50% con agua purificada poco a poco y agitando.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Si se utiliza durante largos periodos de tiempo, puede resecar la piel y producir irritación.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En la etiqueta, se debe mencionar </a:t>
            </a:r>
            <a:r>
              <a:rPr lang="es-ES" sz="2000" i="1" dirty="0">
                <a:latin typeface="Approach"/>
              </a:rPr>
              <a:t>“Agitar antes de usar”</a:t>
            </a:r>
            <a:r>
              <a:rPr lang="es-ES" sz="2000" dirty="0">
                <a:latin typeface="Approach"/>
              </a:rPr>
              <a:t>. </a:t>
            </a:r>
          </a:p>
          <a:p>
            <a:pPr lvl="8">
              <a:lnSpc>
                <a:spcPct val="150000"/>
              </a:lnSpc>
            </a:pPr>
            <a:endParaRPr lang="es-ES" sz="2000" dirty="0">
              <a:latin typeface="Approach"/>
            </a:endParaRPr>
          </a:p>
        </p:txBody>
      </p:sp>
    </p:spTree>
    <p:extLst>
      <p:ext uri="{BB962C8B-B14F-4D97-AF65-F5344CB8AC3E}">
        <p14:creationId xmlns:p14="http://schemas.microsoft.com/office/powerpoint/2010/main" val="362002133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Base Acofarma </a:t>
            </a:r>
            <a:r>
              <a:rPr lang="es-ES" dirty="0" err="1"/>
              <a:t>neocalamin</a:t>
            </a:r>
            <a:r>
              <a:rPr lang="es-ES" dirty="0"/>
              <a:t>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A3C35B5-A878-4AEA-97F4-85984D843588}"/>
              </a:ext>
            </a:extLst>
          </p:cNvPr>
          <p:cNvSpPr/>
          <p:nvPr/>
        </p:nvSpPr>
        <p:spPr>
          <a:xfrm>
            <a:off x="426720" y="1650103"/>
            <a:ext cx="5093053" cy="367437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  <a:latin typeface="Approach"/>
              </a:rPr>
              <a:t>Loción de calamina con ictiol y </a:t>
            </a:r>
            <a:r>
              <a:rPr lang="es-ES" sz="2000" b="1" dirty="0" err="1">
                <a:solidFill>
                  <a:schemeClr val="tx1"/>
                </a:solidFill>
                <a:latin typeface="Approach"/>
              </a:rPr>
              <a:t>bioazufre</a:t>
            </a:r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pPr algn="just"/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pPr algn="just"/>
            <a:r>
              <a:rPr lang="es-ES" sz="2000" b="1">
                <a:solidFill>
                  <a:schemeClr val="tx1"/>
                </a:solidFill>
                <a:latin typeface="Approach"/>
              </a:rPr>
              <a:t>Ictiol                             2 %</a:t>
            </a:r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pPr algn="just"/>
            <a:r>
              <a:rPr lang="es-ES" sz="2000" b="1" dirty="0" err="1">
                <a:solidFill>
                  <a:schemeClr val="tx1"/>
                </a:solidFill>
                <a:latin typeface="Approach"/>
              </a:rPr>
              <a:t>Bioazufre</a:t>
            </a:r>
            <a:r>
              <a:rPr lang="es-ES" sz="2000" b="1" dirty="0">
                <a:solidFill>
                  <a:schemeClr val="tx1"/>
                </a:solidFill>
                <a:latin typeface="Approach"/>
              </a:rPr>
              <a:t>                 1,5 %</a:t>
            </a:r>
          </a:p>
          <a:p>
            <a:pPr algn="just"/>
            <a:r>
              <a:rPr lang="es-ES" sz="2000" b="1" dirty="0" err="1">
                <a:solidFill>
                  <a:schemeClr val="tx1"/>
                </a:solidFill>
                <a:latin typeface="Approach"/>
              </a:rPr>
              <a:t>Neocalamin</a:t>
            </a:r>
            <a:r>
              <a:rPr lang="es-ES" sz="2000" b="1" dirty="0">
                <a:solidFill>
                  <a:schemeClr val="tx1"/>
                </a:solidFill>
                <a:latin typeface="Approach"/>
              </a:rPr>
              <a:t>              50 g</a:t>
            </a:r>
          </a:p>
          <a:p>
            <a:pPr algn="just"/>
            <a:r>
              <a:rPr lang="es-ES" sz="2000" b="1" dirty="0">
                <a:solidFill>
                  <a:schemeClr val="tx1"/>
                </a:solidFill>
                <a:latin typeface="Approach"/>
              </a:rPr>
              <a:t>Agua </a:t>
            </a:r>
            <a:r>
              <a:rPr lang="es-ES" sz="2000" b="1" dirty="0" err="1">
                <a:solidFill>
                  <a:schemeClr val="tx1"/>
                </a:solidFill>
                <a:latin typeface="Approach"/>
              </a:rPr>
              <a:t>csp</a:t>
            </a:r>
            <a:r>
              <a:rPr lang="es-ES" sz="2000" b="1" dirty="0">
                <a:solidFill>
                  <a:schemeClr val="tx1"/>
                </a:solidFill>
                <a:latin typeface="Approach"/>
              </a:rPr>
              <a:t>                 100 g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16D2D217-AAC0-4A5F-938D-4E7E1AEE4A51}"/>
              </a:ext>
            </a:extLst>
          </p:cNvPr>
          <p:cNvSpPr/>
          <p:nvPr/>
        </p:nvSpPr>
        <p:spPr>
          <a:xfrm>
            <a:off x="7153966" y="1653601"/>
            <a:ext cx="3693174" cy="4025576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r>
              <a:rPr lang="es-ES" sz="2000" b="1" dirty="0">
                <a:solidFill>
                  <a:schemeClr val="tx1"/>
                </a:solidFill>
                <a:latin typeface="Approach"/>
              </a:rPr>
              <a:t>Incompatibilidades:</a:t>
            </a: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  <a:latin typeface="Approach"/>
              </a:rPr>
              <a:t>Ingredientes con pH extremos (próximos a 3 o a 9).</a:t>
            </a: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  <a:latin typeface="Approach"/>
              </a:rPr>
              <a:t>Tensioactivos.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  <a:latin typeface="Approach"/>
              </a:rPr>
              <a:t>Alta concentración de sales y electrolitos</a:t>
            </a: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</p:txBody>
      </p:sp>
    </p:spTree>
    <p:extLst>
      <p:ext uri="{BB962C8B-B14F-4D97-AF65-F5344CB8AC3E}">
        <p14:creationId xmlns:p14="http://schemas.microsoft.com/office/powerpoint/2010/main" val="398974574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Base Acofarma gel </a:t>
            </a:r>
            <a:r>
              <a:rPr lang="es-ES" dirty="0" err="1"/>
              <a:t>carbómero</a:t>
            </a:r>
            <a:r>
              <a:rPr lang="es-ES" dirty="0"/>
              <a:t>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DC0ACED-4482-46D3-9AD7-716716E070B1}"/>
              </a:ext>
            </a:extLst>
          </p:cNvPr>
          <p:cNvSpPr txBox="1"/>
          <p:nvPr/>
        </p:nvSpPr>
        <p:spPr>
          <a:xfrm>
            <a:off x="426720" y="1454786"/>
            <a:ext cx="10935222" cy="5584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s-ES" sz="2000" dirty="0">
              <a:latin typeface="Approach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Es un gel transparente, muy viscoso, con algo de aire incorporado y con ligero olor. pH </a:t>
            </a:r>
            <a:r>
              <a:rPr lang="es-ES" sz="2000" dirty="0" err="1">
                <a:latin typeface="Approach"/>
              </a:rPr>
              <a:t>aprox</a:t>
            </a:r>
            <a:r>
              <a:rPr lang="es-ES" sz="2000" dirty="0">
                <a:latin typeface="Approach"/>
              </a:rPr>
              <a:t>=5.8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La transparencia va a depender de los disolventes y de los principios activos empleados.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Suelen ser los geles de primera elección ya que son los que ofrecen mejores características reológicas.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Es una base extensible no grada que aumenta la absorción de los principios activos incorporados.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Puede incorporarse a la mayoría de emulsiones, permitiendo el espesado de la fase acuosa (</a:t>
            </a:r>
            <a:r>
              <a:rPr lang="es-ES" sz="2000" dirty="0" err="1">
                <a:latin typeface="Approach"/>
              </a:rPr>
              <a:t>cremigles</a:t>
            </a:r>
            <a:r>
              <a:rPr lang="es-ES" sz="2000" dirty="0">
                <a:latin typeface="Approach"/>
              </a:rPr>
              <a:t>).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Los geles de carbopol admiten hasta un 30-40% de alcohol.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u="sng" dirty="0">
                <a:latin typeface="Approach"/>
              </a:rPr>
              <a:t>Es un gel termoestable por lo que se puede esterilizar al autoclave. </a:t>
            </a:r>
            <a:r>
              <a:rPr lang="es-ES" sz="2000" dirty="0">
                <a:latin typeface="Approach"/>
              </a:rPr>
              <a:t>Una de las aplicaciones es la formulación de geles fluidos para lágrimas artificiales, en el tratamiento del ojo seco. </a:t>
            </a:r>
            <a:endParaRPr lang="es-ES" sz="2000" u="sng" dirty="0">
              <a:latin typeface="Approach"/>
            </a:endParaRPr>
          </a:p>
          <a:p>
            <a:pPr lvl="8">
              <a:lnSpc>
                <a:spcPct val="150000"/>
              </a:lnSpc>
            </a:pPr>
            <a:endParaRPr lang="es-ES" sz="2000" dirty="0">
              <a:latin typeface="Approach"/>
            </a:endParaRPr>
          </a:p>
        </p:txBody>
      </p:sp>
    </p:spTree>
    <p:extLst>
      <p:ext uri="{BB962C8B-B14F-4D97-AF65-F5344CB8AC3E}">
        <p14:creationId xmlns:p14="http://schemas.microsoft.com/office/powerpoint/2010/main" val="190227257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Base Acofarma gel </a:t>
            </a:r>
            <a:r>
              <a:rPr lang="es-ES" dirty="0" err="1"/>
              <a:t>carbómero</a:t>
            </a:r>
            <a:r>
              <a:rPr lang="es-ES" dirty="0"/>
              <a:t>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16D2D217-AAC0-4A5F-938D-4E7E1AEE4A51}"/>
              </a:ext>
            </a:extLst>
          </p:cNvPr>
          <p:cNvSpPr/>
          <p:nvPr/>
        </p:nvSpPr>
        <p:spPr>
          <a:xfrm>
            <a:off x="615532" y="1943099"/>
            <a:ext cx="4423194" cy="4772025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r>
              <a:rPr lang="es-ES" sz="2000" b="1" dirty="0">
                <a:solidFill>
                  <a:schemeClr val="tx1"/>
                </a:solidFill>
                <a:latin typeface="Approach"/>
              </a:rPr>
              <a:t>Incompatibilidades:</a:t>
            </a: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  <a:latin typeface="Approach"/>
              </a:rPr>
              <a:t>Sustancias catiónicas: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  <a:latin typeface="Approach"/>
              </a:rPr>
              <a:t>Neomicina sulfato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000" b="1" dirty="0" err="1">
                <a:solidFill>
                  <a:schemeClr val="tx1"/>
                </a:solidFill>
                <a:latin typeface="Approach"/>
              </a:rPr>
              <a:t>Procaina</a:t>
            </a:r>
            <a:r>
              <a:rPr lang="es-ES" sz="2000" b="1" dirty="0">
                <a:solidFill>
                  <a:schemeClr val="tx1"/>
                </a:solidFill>
                <a:latin typeface="Approach"/>
              </a:rPr>
              <a:t> clorhidrato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  <a:latin typeface="Approach"/>
              </a:rPr>
              <a:t>Difenhidramina clorhidrato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  <a:latin typeface="Approach"/>
              </a:rPr>
              <a:t>Polímeros </a:t>
            </a:r>
            <a:r>
              <a:rPr lang="es-ES" sz="2000" b="1" dirty="0" err="1">
                <a:solidFill>
                  <a:schemeClr val="tx1"/>
                </a:solidFill>
                <a:latin typeface="Approach"/>
              </a:rPr>
              <a:t>catíónicos</a:t>
            </a:r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  <a:latin typeface="Approach"/>
              </a:rPr>
              <a:t>Electrolitos y iones metálicos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  <a:latin typeface="Approach"/>
              </a:rPr>
              <a:t>Sodio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  <a:latin typeface="Approach"/>
              </a:rPr>
              <a:t>Calcio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  <a:latin typeface="Approach"/>
              </a:rPr>
              <a:t>Aluminio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  <a:latin typeface="Approach"/>
              </a:rPr>
              <a:t>Zinc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  <a:latin typeface="Approach"/>
              </a:rPr>
              <a:t>Magnesio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  <a:latin typeface="Approach"/>
              </a:rPr>
              <a:t>Hierro</a:t>
            </a: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80EE578A-0AC2-4A29-ABA4-F04E447E5E59}"/>
              </a:ext>
            </a:extLst>
          </p:cNvPr>
          <p:cNvSpPr/>
          <p:nvPr/>
        </p:nvSpPr>
        <p:spPr>
          <a:xfrm>
            <a:off x="5678697" y="1943100"/>
            <a:ext cx="4423194" cy="3914776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r>
              <a:rPr lang="es-ES" sz="2000" b="1" dirty="0">
                <a:solidFill>
                  <a:schemeClr val="tx1"/>
                </a:solidFill>
                <a:latin typeface="Approach"/>
              </a:rPr>
              <a:t>Incompatibilidades:</a:t>
            </a: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  <a:latin typeface="Approach"/>
              </a:rPr>
              <a:t>Ácidos o bases fuertes (pH menos a 6 o mayor a 9-11).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  <a:latin typeface="Approach"/>
              </a:rPr>
              <a:t>Fenol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  <a:latin typeface="Approach"/>
              </a:rPr>
              <a:t>Resorcina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  <a:latin typeface="Approach"/>
              </a:rPr>
              <a:t>Radiaciones UV</a:t>
            </a:r>
          </a:p>
          <a:p>
            <a:endParaRPr lang="es-ES" sz="2000" b="1" dirty="0">
              <a:solidFill>
                <a:schemeClr val="tx1"/>
              </a:solidFill>
              <a:latin typeface="Approach"/>
            </a:endParaRPr>
          </a:p>
        </p:txBody>
      </p:sp>
    </p:spTree>
    <p:extLst>
      <p:ext uri="{BB962C8B-B14F-4D97-AF65-F5344CB8AC3E}">
        <p14:creationId xmlns:p14="http://schemas.microsoft.com/office/powerpoint/2010/main" val="62395037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Base Acofarma gel </a:t>
            </a:r>
            <a:r>
              <a:rPr lang="es-ES" dirty="0" err="1"/>
              <a:t>poloxamer</a:t>
            </a:r>
            <a:r>
              <a:rPr lang="es-ES" dirty="0"/>
              <a:t>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DC0ACED-4482-46D3-9AD7-716716E070B1}"/>
              </a:ext>
            </a:extLst>
          </p:cNvPr>
          <p:cNvSpPr txBox="1"/>
          <p:nvPr/>
        </p:nvSpPr>
        <p:spPr>
          <a:xfrm>
            <a:off x="426720" y="1454786"/>
            <a:ext cx="10935222" cy="4661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s-ES" sz="2000" dirty="0">
              <a:latin typeface="Approach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Gel de </a:t>
            </a:r>
            <a:r>
              <a:rPr lang="es-ES" sz="2000" dirty="0" err="1">
                <a:latin typeface="Approach"/>
              </a:rPr>
              <a:t>poloxámero</a:t>
            </a:r>
            <a:r>
              <a:rPr lang="es-ES" sz="2000" dirty="0">
                <a:latin typeface="Approach"/>
              </a:rPr>
              <a:t> hidrofílico, termorreversible: líquido a baja temperatura (inferior a 8ºC) y gel a temperatura ambiente.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Puede usarse tanto por vía tópica como vaginal (externa) ya que tiene propiedades </a:t>
            </a:r>
            <a:r>
              <a:rPr lang="es-ES" sz="2000" dirty="0" err="1">
                <a:latin typeface="Approach"/>
              </a:rPr>
              <a:t>mucoadhesivas</a:t>
            </a:r>
            <a:r>
              <a:rPr lang="es-ES" sz="2000" dirty="0">
                <a:latin typeface="Approach"/>
              </a:rPr>
              <a:t>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Es adecuada para incorporar principios activos finamente pulverizados o previamente solubilizados en vehículos hidrófilos y/o pequeñas cantidades de disolventes lipófilos.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La base combinada con el aceite de lecitina-</a:t>
            </a:r>
            <a:r>
              <a:rPr lang="es-ES" sz="2000" dirty="0" err="1">
                <a:latin typeface="Approach"/>
              </a:rPr>
              <a:t>isopropil</a:t>
            </a:r>
            <a:r>
              <a:rPr lang="es-ES" sz="2000" dirty="0">
                <a:latin typeface="Approach"/>
              </a:rPr>
              <a:t> palmitato en una proporción del 22% y cantidad suficiente de gel base </a:t>
            </a:r>
            <a:r>
              <a:rPr lang="es-ES" sz="2000" dirty="0" err="1">
                <a:latin typeface="Approach"/>
              </a:rPr>
              <a:t>poloxamer</a:t>
            </a:r>
            <a:r>
              <a:rPr lang="es-ES" sz="2000" dirty="0">
                <a:latin typeface="Approach"/>
              </a:rPr>
              <a:t> genera una emulsión en gel (</a:t>
            </a:r>
            <a:r>
              <a:rPr lang="es-ES" sz="2000" dirty="0" err="1">
                <a:latin typeface="Approach"/>
              </a:rPr>
              <a:t>pluroniclectina</a:t>
            </a:r>
            <a:r>
              <a:rPr lang="es-ES" sz="2000" dirty="0">
                <a:latin typeface="Approach"/>
              </a:rPr>
              <a:t> </a:t>
            </a:r>
            <a:r>
              <a:rPr lang="es-ES" sz="2000" dirty="0" err="1">
                <a:latin typeface="Approach"/>
              </a:rPr>
              <a:t>organogel</a:t>
            </a:r>
            <a:r>
              <a:rPr lang="es-ES" sz="2000" dirty="0">
                <a:latin typeface="Approach"/>
              </a:rPr>
              <a:t>-PLO) capaz de incorporar principios activos asegurando su liberación por vía transdérmica. </a:t>
            </a:r>
          </a:p>
          <a:p>
            <a:pPr lvl="8">
              <a:lnSpc>
                <a:spcPct val="150000"/>
              </a:lnSpc>
            </a:pPr>
            <a:endParaRPr lang="es-ES" sz="2000" dirty="0">
              <a:latin typeface="Approach"/>
            </a:endParaRPr>
          </a:p>
        </p:txBody>
      </p:sp>
    </p:spTree>
    <p:extLst>
      <p:ext uri="{BB962C8B-B14F-4D97-AF65-F5344CB8AC3E}">
        <p14:creationId xmlns:p14="http://schemas.microsoft.com/office/powerpoint/2010/main" val="167385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10888980" cy="565483"/>
          </a:xfrm>
        </p:spPr>
        <p:txBody>
          <a:bodyPr/>
          <a:lstStyle/>
          <a:p>
            <a:r>
              <a:rPr lang="es-ES" dirty="0"/>
              <a:t>Formulaciones Base absorción PR W/O:</a:t>
            </a:r>
            <a:br>
              <a:rPr lang="es-ES" dirty="0"/>
            </a:br>
            <a:r>
              <a:rPr lang="es-ES" dirty="0"/>
              <a:t>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5E5CF75-A35B-45FD-95B9-A08EB01B4033}"/>
              </a:ext>
            </a:extLst>
          </p:cNvPr>
          <p:cNvCxnSpPr>
            <a:cxnSpLocks/>
          </p:cNvCxnSpPr>
          <p:nvPr/>
        </p:nvCxnSpPr>
        <p:spPr>
          <a:xfrm>
            <a:off x="3467100" y="3876675"/>
            <a:ext cx="0" cy="58102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4808FFB-0742-437C-983B-8F7AF9AFD42A}"/>
              </a:ext>
            </a:extLst>
          </p:cNvPr>
          <p:cNvSpPr txBox="1"/>
          <p:nvPr/>
        </p:nvSpPr>
        <p:spPr>
          <a:xfrm>
            <a:off x="3743325" y="4086225"/>
            <a:ext cx="177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pproach"/>
              </a:rPr>
              <a:t>aa.                    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CCD0A-CB7D-44E7-8DC2-F178A01AAEF8}"/>
              </a:ext>
            </a:extLst>
          </p:cNvPr>
          <p:cNvSpPr txBox="1"/>
          <p:nvPr/>
        </p:nvSpPr>
        <p:spPr>
          <a:xfrm>
            <a:off x="4446818" y="3862399"/>
            <a:ext cx="5887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Approach"/>
              </a:rPr>
              <a:t>El agua de cal reacciona con los aceites para formar un linimento.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C9CAB95-C302-4006-93ED-BAD37074C84F}"/>
              </a:ext>
            </a:extLst>
          </p:cNvPr>
          <p:cNvSpPr/>
          <p:nvPr/>
        </p:nvSpPr>
        <p:spPr>
          <a:xfrm>
            <a:off x="525724" y="2232998"/>
            <a:ext cx="4758293" cy="185322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2000" b="1" dirty="0">
                <a:latin typeface="Approach"/>
              </a:rPr>
              <a:t>Base absorción PR W/O                     25%</a:t>
            </a:r>
          </a:p>
          <a:p>
            <a:r>
              <a:rPr lang="es-ES" sz="2000" b="1" dirty="0">
                <a:latin typeface="Approach"/>
              </a:rPr>
              <a:t>Glicerina                                                   5%</a:t>
            </a:r>
          </a:p>
          <a:p>
            <a:r>
              <a:rPr lang="es-ES" sz="2000" b="1" dirty="0">
                <a:latin typeface="Approach"/>
              </a:rPr>
              <a:t>Conservante </a:t>
            </a:r>
            <a:r>
              <a:rPr lang="es-ES" sz="2000" b="1" dirty="0" err="1">
                <a:latin typeface="Approach"/>
              </a:rPr>
              <a:t>c.s</a:t>
            </a:r>
            <a:r>
              <a:rPr lang="es-ES" sz="2000" b="1" dirty="0">
                <a:latin typeface="Approach"/>
              </a:rPr>
              <a:t>.</a:t>
            </a:r>
          </a:p>
          <a:p>
            <a:r>
              <a:rPr lang="es-ES" sz="2000" b="1" dirty="0">
                <a:latin typeface="Approach"/>
              </a:rPr>
              <a:t>Agua purificada </a:t>
            </a:r>
            <a:r>
              <a:rPr lang="es-ES" sz="2000" b="1" dirty="0" err="1">
                <a:latin typeface="Approach"/>
              </a:rPr>
              <a:t>csp</a:t>
            </a:r>
            <a:r>
              <a:rPr lang="es-ES" sz="2000" b="1" dirty="0">
                <a:latin typeface="Approach"/>
              </a:rPr>
              <a:t>                          100 g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49756DB-976D-4808-8F67-84A292C36985}"/>
              </a:ext>
            </a:extLst>
          </p:cNvPr>
          <p:cNvSpPr/>
          <p:nvPr/>
        </p:nvSpPr>
        <p:spPr>
          <a:xfrm>
            <a:off x="6279824" y="2232998"/>
            <a:ext cx="4758293" cy="233728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2000" b="1" dirty="0">
                <a:latin typeface="Approach"/>
              </a:rPr>
              <a:t>Base absorción PR W/O                     25%</a:t>
            </a:r>
          </a:p>
          <a:p>
            <a:r>
              <a:rPr lang="es-ES" sz="2000" b="1" dirty="0">
                <a:latin typeface="Approach"/>
              </a:rPr>
              <a:t>Propilenglicol                                          5%</a:t>
            </a:r>
          </a:p>
          <a:p>
            <a:r>
              <a:rPr lang="es-ES" sz="2000" b="1" dirty="0">
                <a:latin typeface="Approach"/>
              </a:rPr>
              <a:t>Sodio cloruro                                           1%</a:t>
            </a:r>
          </a:p>
          <a:p>
            <a:r>
              <a:rPr lang="es-ES" sz="2000" b="1" dirty="0">
                <a:latin typeface="Approach"/>
              </a:rPr>
              <a:t>Conservante </a:t>
            </a:r>
            <a:r>
              <a:rPr lang="es-ES" sz="2000" b="1" dirty="0" err="1">
                <a:latin typeface="Approach"/>
              </a:rPr>
              <a:t>c.s</a:t>
            </a:r>
            <a:r>
              <a:rPr lang="es-ES" sz="2000" b="1" dirty="0">
                <a:latin typeface="Approach"/>
              </a:rPr>
              <a:t>.</a:t>
            </a:r>
          </a:p>
          <a:p>
            <a:r>
              <a:rPr lang="es-ES" sz="2000" b="1" dirty="0">
                <a:latin typeface="Approach"/>
              </a:rPr>
              <a:t>Agua purificada </a:t>
            </a:r>
            <a:r>
              <a:rPr lang="es-ES" sz="2000" b="1" dirty="0" err="1">
                <a:latin typeface="Approach"/>
              </a:rPr>
              <a:t>csp</a:t>
            </a:r>
            <a:r>
              <a:rPr lang="es-ES" sz="2000" b="1" dirty="0">
                <a:latin typeface="Approach"/>
              </a:rPr>
              <a:t>                          100 g</a:t>
            </a:r>
          </a:p>
        </p:txBody>
      </p:sp>
    </p:spTree>
    <p:extLst>
      <p:ext uri="{BB962C8B-B14F-4D97-AF65-F5344CB8AC3E}">
        <p14:creationId xmlns:p14="http://schemas.microsoft.com/office/powerpoint/2010/main" val="319877493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/>
          <p:cNvSpPr/>
          <p:nvPr/>
        </p:nvSpPr>
        <p:spPr>
          <a:xfrm>
            <a:off x="0" y="0"/>
            <a:ext cx="12192000" cy="5805055"/>
          </a:xfrm>
          <a:prstGeom prst="rect">
            <a:avLst/>
          </a:prstGeom>
          <a:solidFill>
            <a:srgbClr val="DB0032"/>
          </a:solidFill>
          <a:ln>
            <a:solidFill>
              <a:srgbClr val="DB003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8702" y="2820112"/>
            <a:ext cx="9714594" cy="608888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Thank you!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238703" y="2446013"/>
            <a:ext cx="9714594" cy="338138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Questions?</a:t>
            </a:r>
          </a:p>
        </p:txBody>
      </p:sp>
      <p:sp>
        <p:nvSpPr>
          <p:cNvPr id="44" name="Line 5"/>
          <p:cNvSpPr>
            <a:spLocks noChangeShapeType="1"/>
          </p:cNvSpPr>
          <p:nvPr/>
        </p:nvSpPr>
        <p:spPr bwMode="auto">
          <a:xfrm>
            <a:off x="747184" y="-874184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45" name="Line 6"/>
          <p:cNvSpPr>
            <a:spLocks noChangeShapeType="1"/>
          </p:cNvSpPr>
          <p:nvPr/>
        </p:nvSpPr>
        <p:spPr bwMode="auto">
          <a:xfrm>
            <a:off x="747184" y="-874184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39" name="Freeform 312"/>
          <p:cNvSpPr>
            <a:spLocks noEditPoints="1"/>
          </p:cNvSpPr>
          <p:nvPr/>
        </p:nvSpPr>
        <p:spPr bwMode="auto">
          <a:xfrm>
            <a:off x="4467668" y="6104115"/>
            <a:ext cx="376835" cy="376835"/>
          </a:xfrm>
          <a:custGeom>
            <a:avLst/>
            <a:gdLst>
              <a:gd name="T0" fmla="*/ 101 w 185"/>
              <a:gd name="T1" fmla="*/ 72 h 185"/>
              <a:gd name="T2" fmla="*/ 106 w 185"/>
              <a:gd name="T3" fmla="*/ 67 h 185"/>
              <a:gd name="T4" fmla="*/ 113 w 185"/>
              <a:gd name="T5" fmla="*/ 67 h 185"/>
              <a:gd name="T6" fmla="*/ 113 w 185"/>
              <a:gd name="T7" fmla="*/ 54 h 185"/>
              <a:gd name="T8" fmla="*/ 102 w 185"/>
              <a:gd name="T9" fmla="*/ 54 h 185"/>
              <a:gd name="T10" fmla="*/ 84 w 185"/>
              <a:gd name="T11" fmla="*/ 71 h 185"/>
              <a:gd name="T12" fmla="*/ 84 w 185"/>
              <a:gd name="T13" fmla="*/ 80 h 185"/>
              <a:gd name="T14" fmla="*/ 75 w 185"/>
              <a:gd name="T15" fmla="*/ 80 h 185"/>
              <a:gd name="T16" fmla="*/ 75 w 185"/>
              <a:gd name="T17" fmla="*/ 92 h 185"/>
              <a:gd name="T18" fmla="*/ 84 w 185"/>
              <a:gd name="T19" fmla="*/ 92 h 185"/>
              <a:gd name="T20" fmla="*/ 84 w 185"/>
              <a:gd name="T21" fmla="*/ 130 h 185"/>
              <a:gd name="T22" fmla="*/ 101 w 185"/>
              <a:gd name="T23" fmla="*/ 130 h 185"/>
              <a:gd name="T24" fmla="*/ 101 w 185"/>
              <a:gd name="T25" fmla="*/ 92 h 185"/>
              <a:gd name="T26" fmla="*/ 112 w 185"/>
              <a:gd name="T27" fmla="*/ 92 h 185"/>
              <a:gd name="T28" fmla="*/ 113 w 185"/>
              <a:gd name="T29" fmla="*/ 80 h 185"/>
              <a:gd name="T30" fmla="*/ 101 w 185"/>
              <a:gd name="T31" fmla="*/ 80 h 185"/>
              <a:gd name="T32" fmla="*/ 101 w 185"/>
              <a:gd name="T33" fmla="*/ 72 h 185"/>
              <a:gd name="T34" fmla="*/ 92 w 185"/>
              <a:gd name="T35" fmla="*/ 0 h 185"/>
              <a:gd name="T36" fmla="*/ 0 w 185"/>
              <a:gd name="T37" fmla="*/ 92 h 185"/>
              <a:gd name="T38" fmla="*/ 92 w 185"/>
              <a:gd name="T39" fmla="*/ 185 h 185"/>
              <a:gd name="T40" fmla="*/ 185 w 185"/>
              <a:gd name="T41" fmla="*/ 92 h 185"/>
              <a:gd name="T42" fmla="*/ 92 w 185"/>
              <a:gd name="T43" fmla="*/ 0 h 185"/>
              <a:gd name="T44" fmla="*/ 92 w 185"/>
              <a:gd name="T45" fmla="*/ 177 h 185"/>
              <a:gd name="T46" fmla="*/ 8 w 185"/>
              <a:gd name="T47" fmla="*/ 92 h 185"/>
              <a:gd name="T48" fmla="*/ 92 w 185"/>
              <a:gd name="T49" fmla="*/ 8 h 185"/>
              <a:gd name="T50" fmla="*/ 177 w 185"/>
              <a:gd name="T51" fmla="*/ 92 h 185"/>
              <a:gd name="T52" fmla="*/ 92 w 185"/>
              <a:gd name="T53" fmla="*/ 177 h 1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85" h="185">
                <a:moveTo>
                  <a:pt x="101" y="72"/>
                </a:moveTo>
                <a:cubicBezTo>
                  <a:pt x="101" y="69"/>
                  <a:pt x="101" y="67"/>
                  <a:pt x="106" y="67"/>
                </a:cubicBezTo>
                <a:cubicBezTo>
                  <a:pt x="113" y="67"/>
                  <a:pt x="113" y="67"/>
                  <a:pt x="113" y="67"/>
                </a:cubicBezTo>
                <a:cubicBezTo>
                  <a:pt x="113" y="54"/>
                  <a:pt x="113" y="54"/>
                  <a:pt x="113" y="54"/>
                </a:cubicBezTo>
                <a:cubicBezTo>
                  <a:pt x="102" y="54"/>
                  <a:pt x="102" y="54"/>
                  <a:pt x="102" y="54"/>
                </a:cubicBezTo>
                <a:cubicBezTo>
                  <a:pt x="89" y="54"/>
                  <a:pt x="84" y="61"/>
                  <a:pt x="84" y="71"/>
                </a:cubicBezTo>
                <a:cubicBezTo>
                  <a:pt x="84" y="80"/>
                  <a:pt x="84" y="80"/>
                  <a:pt x="84" y="80"/>
                </a:cubicBezTo>
                <a:cubicBezTo>
                  <a:pt x="75" y="80"/>
                  <a:pt x="75" y="80"/>
                  <a:pt x="75" y="80"/>
                </a:cubicBezTo>
                <a:cubicBezTo>
                  <a:pt x="75" y="92"/>
                  <a:pt x="75" y="92"/>
                  <a:pt x="75" y="92"/>
                </a:cubicBezTo>
                <a:cubicBezTo>
                  <a:pt x="84" y="92"/>
                  <a:pt x="84" y="92"/>
                  <a:pt x="84" y="92"/>
                </a:cubicBezTo>
                <a:cubicBezTo>
                  <a:pt x="84" y="130"/>
                  <a:pt x="84" y="130"/>
                  <a:pt x="84" y="130"/>
                </a:cubicBezTo>
                <a:cubicBezTo>
                  <a:pt x="101" y="130"/>
                  <a:pt x="101" y="130"/>
                  <a:pt x="101" y="130"/>
                </a:cubicBezTo>
                <a:cubicBezTo>
                  <a:pt x="101" y="92"/>
                  <a:pt x="101" y="92"/>
                  <a:pt x="101" y="92"/>
                </a:cubicBezTo>
                <a:cubicBezTo>
                  <a:pt x="112" y="92"/>
                  <a:pt x="112" y="92"/>
                  <a:pt x="112" y="92"/>
                </a:cubicBezTo>
                <a:cubicBezTo>
                  <a:pt x="113" y="80"/>
                  <a:pt x="113" y="80"/>
                  <a:pt x="113" y="80"/>
                </a:cubicBezTo>
                <a:cubicBezTo>
                  <a:pt x="101" y="80"/>
                  <a:pt x="101" y="80"/>
                  <a:pt x="101" y="80"/>
                </a:cubicBezTo>
                <a:lnTo>
                  <a:pt x="101" y="72"/>
                </a:lnTo>
                <a:close/>
                <a:moveTo>
                  <a:pt x="92" y="0"/>
                </a:moveTo>
                <a:cubicBezTo>
                  <a:pt x="41" y="0"/>
                  <a:pt x="0" y="41"/>
                  <a:pt x="0" y="92"/>
                </a:cubicBezTo>
                <a:cubicBezTo>
                  <a:pt x="0" y="144"/>
                  <a:pt x="41" y="185"/>
                  <a:pt x="92" y="185"/>
                </a:cubicBezTo>
                <a:cubicBezTo>
                  <a:pt x="144" y="185"/>
                  <a:pt x="185" y="144"/>
                  <a:pt x="185" y="92"/>
                </a:cubicBezTo>
                <a:cubicBezTo>
                  <a:pt x="185" y="41"/>
                  <a:pt x="144" y="0"/>
                  <a:pt x="92" y="0"/>
                </a:cubicBezTo>
                <a:close/>
                <a:moveTo>
                  <a:pt x="92" y="177"/>
                </a:moveTo>
                <a:cubicBezTo>
                  <a:pt x="46" y="177"/>
                  <a:pt x="8" y="139"/>
                  <a:pt x="8" y="92"/>
                </a:cubicBezTo>
                <a:cubicBezTo>
                  <a:pt x="8" y="46"/>
                  <a:pt x="46" y="8"/>
                  <a:pt x="92" y="8"/>
                </a:cubicBezTo>
                <a:cubicBezTo>
                  <a:pt x="139" y="8"/>
                  <a:pt x="177" y="46"/>
                  <a:pt x="177" y="92"/>
                </a:cubicBezTo>
                <a:cubicBezTo>
                  <a:pt x="177" y="139"/>
                  <a:pt x="139" y="177"/>
                  <a:pt x="92" y="17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Freeform 313"/>
          <p:cNvSpPr>
            <a:spLocks noEditPoints="1"/>
          </p:cNvSpPr>
          <p:nvPr/>
        </p:nvSpPr>
        <p:spPr bwMode="auto">
          <a:xfrm>
            <a:off x="5187793" y="6102997"/>
            <a:ext cx="379071" cy="379071"/>
          </a:xfrm>
          <a:custGeom>
            <a:avLst/>
            <a:gdLst>
              <a:gd name="T0" fmla="*/ 75 w 186"/>
              <a:gd name="T1" fmla="*/ 75 h 186"/>
              <a:gd name="T2" fmla="*/ 82 w 186"/>
              <a:gd name="T3" fmla="*/ 43 h 186"/>
              <a:gd name="T4" fmla="*/ 72 w 186"/>
              <a:gd name="T5" fmla="*/ 55 h 186"/>
              <a:gd name="T6" fmla="*/ 61 w 186"/>
              <a:gd name="T7" fmla="*/ 43 h 186"/>
              <a:gd name="T8" fmla="*/ 69 w 186"/>
              <a:gd name="T9" fmla="*/ 75 h 186"/>
              <a:gd name="T10" fmla="*/ 91 w 186"/>
              <a:gd name="T11" fmla="*/ 76 h 186"/>
              <a:gd name="T12" fmla="*/ 98 w 186"/>
              <a:gd name="T13" fmla="*/ 57 h 186"/>
              <a:gd name="T14" fmla="*/ 89 w 186"/>
              <a:gd name="T15" fmla="*/ 50 h 186"/>
              <a:gd name="T16" fmla="*/ 82 w 186"/>
              <a:gd name="T17" fmla="*/ 69 h 186"/>
              <a:gd name="T18" fmla="*/ 88 w 186"/>
              <a:gd name="T19" fmla="*/ 57 h 186"/>
              <a:gd name="T20" fmla="*/ 93 w 186"/>
              <a:gd name="T21" fmla="*/ 57 h 186"/>
              <a:gd name="T22" fmla="*/ 90 w 186"/>
              <a:gd name="T23" fmla="*/ 72 h 186"/>
              <a:gd name="T24" fmla="*/ 88 w 186"/>
              <a:gd name="T25" fmla="*/ 57 h 186"/>
              <a:gd name="T26" fmla="*/ 113 w 186"/>
              <a:gd name="T27" fmla="*/ 73 h 186"/>
              <a:gd name="T28" fmla="*/ 119 w 186"/>
              <a:gd name="T29" fmla="*/ 75 h 186"/>
              <a:gd name="T30" fmla="*/ 113 w 186"/>
              <a:gd name="T31" fmla="*/ 50 h 186"/>
              <a:gd name="T32" fmla="*/ 110 w 186"/>
              <a:gd name="T33" fmla="*/ 72 h 186"/>
              <a:gd name="T34" fmla="*/ 108 w 186"/>
              <a:gd name="T35" fmla="*/ 50 h 186"/>
              <a:gd name="T36" fmla="*/ 103 w 186"/>
              <a:gd name="T37" fmla="*/ 72 h 186"/>
              <a:gd name="T38" fmla="*/ 103 w 186"/>
              <a:gd name="T39" fmla="*/ 104 h 186"/>
              <a:gd name="T40" fmla="*/ 101 w 186"/>
              <a:gd name="T41" fmla="*/ 123 h 186"/>
              <a:gd name="T42" fmla="*/ 106 w 186"/>
              <a:gd name="T43" fmla="*/ 121 h 186"/>
              <a:gd name="T44" fmla="*/ 103 w 186"/>
              <a:gd name="T45" fmla="*/ 104 h 186"/>
              <a:gd name="T46" fmla="*/ 0 w 186"/>
              <a:gd name="T47" fmla="*/ 93 h 186"/>
              <a:gd name="T48" fmla="*/ 186 w 186"/>
              <a:gd name="T49" fmla="*/ 93 h 186"/>
              <a:gd name="T50" fmla="*/ 93 w 186"/>
              <a:gd name="T51" fmla="*/ 177 h 186"/>
              <a:gd name="T52" fmla="*/ 93 w 186"/>
              <a:gd name="T53" fmla="*/ 8 h 186"/>
              <a:gd name="T54" fmla="*/ 93 w 186"/>
              <a:gd name="T55" fmla="*/ 177 h 186"/>
              <a:gd name="T56" fmla="*/ 121 w 186"/>
              <a:gd name="T57" fmla="*/ 107 h 186"/>
              <a:gd name="T58" fmla="*/ 126 w 186"/>
              <a:gd name="T59" fmla="*/ 110 h 186"/>
              <a:gd name="T60" fmla="*/ 123 w 186"/>
              <a:gd name="T61" fmla="*/ 104 h 186"/>
              <a:gd name="T62" fmla="*/ 93 w 186"/>
              <a:gd name="T63" fmla="*/ 80 h 186"/>
              <a:gd name="T64" fmla="*/ 48 w 186"/>
              <a:gd name="T65" fmla="*/ 93 h 186"/>
              <a:gd name="T66" fmla="*/ 48 w 186"/>
              <a:gd name="T67" fmla="*/ 126 h 186"/>
              <a:gd name="T68" fmla="*/ 93 w 186"/>
              <a:gd name="T69" fmla="*/ 139 h 186"/>
              <a:gd name="T70" fmla="*/ 138 w 186"/>
              <a:gd name="T71" fmla="*/ 126 h 186"/>
              <a:gd name="T72" fmla="*/ 138 w 186"/>
              <a:gd name="T73" fmla="*/ 93 h 186"/>
              <a:gd name="T74" fmla="*/ 74 w 186"/>
              <a:gd name="T75" fmla="*/ 95 h 186"/>
              <a:gd name="T76" fmla="*/ 68 w 186"/>
              <a:gd name="T77" fmla="*/ 128 h 186"/>
              <a:gd name="T78" fmla="*/ 61 w 186"/>
              <a:gd name="T79" fmla="*/ 95 h 186"/>
              <a:gd name="T80" fmla="*/ 55 w 186"/>
              <a:gd name="T81" fmla="*/ 90 h 186"/>
              <a:gd name="T82" fmla="*/ 74 w 186"/>
              <a:gd name="T83" fmla="*/ 95 h 186"/>
              <a:gd name="T84" fmla="*/ 85 w 186"/>
              <a:gd name="T85" fmla="*/ 128 h 186"/>
              <a:gd name="T86" fmla="*/ 79 w 186"/>
              <a:gd name="T87" fmla="*/ 128 h 186"/>
              <a:gd name="T88" fmla="*/ 75 w 186"/>
              <a:gd name="T89" fmla="*/ 99 h 186"/>
              <a:gd name="T90" fmla="*/ 80 w 186"/>
              <a:gd name="T91" fmla="*/ 123 h 186"/>
              <a:gd name="T92" fmla="*/ 85 w 186"/>
              <a:gd name="T93" fmla="*/ 123 h 186"/>
              <a:gd name="T94" fmla="*/ 91 w 186"/>
              <a:gd name="T95" fmla="*/ 99 h 186"/>
              <a:gd name="T96" fmla="*/ 111 w 186"/>
              <a:gd name="T97" fmla="*/ 122 h 186"/>
              <a:gd name="T98" fmla="*/ 101 w 186"/>
              <a:gd name="T99" fmla="*/ 126 h 186"/>
              <a:gd name="T100" fmla="*/ 95 w 186"/>
              <a:gd name="T101" fmla="*/ 128 h 186"/>
              <a:gd name="T102" fmla="*/ 101 w 186"/>
              <a:gd name="T103" fmla="*/ 90 h 186"/>
              <a:gd name="T104" fmla="*/ 106 w 186"/>
              <a:gd name="T105" fmla="*/ 99 h 186"/>
              <a:gd name="T106" fmla="*/ 111 w 186"/>
              <a:gd name="T107" fmla="*/ 122 h 186"/>
              <a:gd name="T108" fmla="*/ 132 w 186"/>
              <a:gd name="T109" fmla="*/ 115 h 186"/>
              <a:gd name="T110" fmla="*/ 121 w 186"/>
              <a:gd name="T111" fmla="*/ 121 h 186"/>
              <a:gd name="T112" fmla="*/ 126 w 186"/>
              <a:gd name="T113" fmla="*/ 121 h 186"/>
              <a:gd name="T114" fmla="*/ 132 w 186"/>
              <a:gd name="T115" fmla="*/ 118 h 186"/>
              <a:gd name="T116" fmla="*/ 124 w 186"/>
              <a:gd name="T117" fmla="*/ 128 h 186"/>
              <a:gd name="T118" fmla="*/ 115 w 186"/>
              <a:gd name="T119" fmla="*/ 106 h 186"/>
              <a:gd name="T120" fmla="*/ 132 w 186"/>
              <a:gd name="T121" fmla="*/ 106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86" h="186">
                <a:moveTo>
                  <a:pt x="69" y="75"/>
                </a:moveTo>
                <a:cubicBezTo>
                  <a:pt x="75" y="75"/>
                  <a:pt x="75" y="75"/>
                  <a:pt x="75" y="75"/>
                </a:cubicBezTo>
                <a:cubicBezTo>
                  <a:pt x="75" y="62"/>
                  <a:pt x="75" y="62"/>
                  <a:pt x="75" y="62"/>
                </a:cubicBezTo>
                <a:cubicBezTo>
                  <a:pt x="82" y="43"/>
                  <a:pt x="82" y="43"/>
                  <a:pt x="82" y="43"/>
                </a:cubicBezTo>
                <a:cubicBezTo>
                  <a:pt x="76" y="43"/>
                  <a:pt x="76" y="43"/>
                  <a:pt x="76" y="43"/>
                </a:cubicBezTo>
                <a:cubicBezTo>
                  <a:pt x="72" y="55"/>
                  <a:pt x="72" y="55"/>
                  <a:pt x="72" y="55"/>
                </a:cubicBezTo>
                <a:cubicBezTo>
                  <a:pt x="68" y="43"/>
                  <a:pt x="68" y="43"/>
                  <a:pt x="68" y="43"/>
                </a:cubicBezTo>
                <a:cubicBezTo>
                  <a:pt x="61" y="43"/>
                  <a:pt x="61" y="43"/>
                  <a:pt x="61" y="43"/>
                </a:cubicBezTo>
                <a:cubicBezTo>
                  <a:pt x="69" y="62"/>
                  <a:pt x="69" y="62"/>
                  <a:pt x="69" y="62"/>
                </a:cubicBezTo>
                <a:lnTo>
                  <a:pt x="69" y="75"/>
                </a:lnTo>
                <a:close/>
                <a:moveTo>
                  <a:pt x="89" y="76"/>
                </a:moveTo>
                <a:cubicBezTo>
                  <a:pt x="91" y="76"/>
                  <a:pt x="91" y="76"/>
                  <a:pt x="91" y="76"/>
                </a:cubicBezTo>
                <a:cubicBezTo>
                  <a:pt x="95" y="76"/>
                  <a:pt x="98" y="72"/>
                  <a:pt x="98" y="69"/>
                </a:cubicBezTo>
                <a:cubicBezTo>
                  <a:pt x="98" y="57"/>
                  <a:pt x="98" y="57"/>
                  <a:pt x="98" y="57"/>
                </a:cubicBezTo>
                <a:cubicBezTo>
                  <a:pt x="98" y="54"/>
                  <a:pt x="95" y="50"/>
                  <a:pt x="91" y="50"/>
                </a:cubicBezTo>
                <a:cubicBezTo>
                  <a:pt x="89" y="50"/>
                  <a:pt x="89" y="50"/>
                  <a:pt x="89" y="50"/>
                </a:cubicBezTo>
                <a:cubicBezTo>
                  <a:pt x="85" y="50"/>
                  <a:pt x="82" y="54"/>
                  <a:pt x="82" y="57"/>
                </a:cubicBezTo>
                <a:cubicBezTo>
                  <a:pt x="82" y="69"/>
                  <a:pt x="82" y="69"/>
                  <a:pt x="82" y="69"/>
                </a:cubicBezTo>
                <a:cubicBezTo>
                  <a:pt x="82" y="72"/>
                  <a:pt x="85" y="76"/>
                  <a:pt x="89" y="76"/>
                </a:cubicBezTo>
                <a:close/>
                <a:moveTo>
                  <a:pt x="88" y="57"/>
                </a:moveTo>
                <a:cubicBezTo>
                  <a:pt x="88" y="56"/>
                  <a:pt x="89" y="54"/>
                  <a:pt x="90" y="54"/>
                </a:cubicBezTo>
                <a:cubicBezTo>
                  <a:pt x="92" y="54"/>
                  <a:pt x="93" y="56"/>
                  <a:pt x="93" y="57"/>
                </a:cubicBezTo>
                <a:cubicBezTo>
                  <a:pt x="93" y="69"/>
                  <a:pt x="93" y="69"/>
                  <a:pt x="93" y="69"/>
                </a:cubicBezTo>
                <a:cubicBezTo>
                  <a:pt x="93" y="70"/>
                  <a:pt x="92" y="72"/>
                  <a:pt x="90" y="72"/>
                </a:cubicBezTo>
                <a:cubicBezTo>
                  <a:pt x="89" y="72"/>
                  <a:pt x="88" y="70"/>
                  <a:pt x="88" y="69"/>
                </a:cubicBezTo>
                <a:lnTo>
                  <a:pt x="88" y="57"/>
                </a:lnTo>
                <a:close/>
                <a:moveTo>
                  <a:pt x="107" y="76"/>
                </a:moveTo>
                <a:cubicBezTo>
                  <a:pt x="110" y="76"/>
                  <a:pt x="113" y="73"/>
                  <a:pt x="113" y="73"/>
                </a:cubicBezTo>
                <a:cubicBezTo>
                  <a:pt x="113" y="75"/>
                  <a:pt x="113" y="75"/>
                  <a:pt x="113" y="75"/>
                </a:cubicBezTo>
                <a:cubicBezTo>
                  <a:pt x="119" y="75"/>
                  <a:pt x="119" y="75"/>
                  <a:pt x="119" y="75"/>
                </a:cubicBezTo>
                <a:cubicBezTo>
                  <a:pt x="119" y="50"/>
                  <a:pt x="119" y="50"/>
                  <a:pt x="119" y="50"/>
                </a:cubicBezTo>
                <a:cubicBezTo>
                  <a:pt x="113" y="50"/>
                  <a:pt x="113" y="50"/>
                  <a:pt x="113" y="50"/>
                </a:cubicBezTo>
                <a:cubicBezTo>
                  <a:pt x="113" y="69"/>
                  <a:pt x="113" y="69"/>
                  <a:pt x="113" y="69"/>
                </a:cubicBezTo>
                <a:cubicBezTo>
                  <a:pt x="113" y="69"/>
                  <a:pt x="112" y="72"/>
                  <a:pt x="110" y="72"/>
                </a:cubicBezTo>
                <a:cubicBezTo>
                  <a:pt x="108" y="72"/>
                  <a:pt x="108" y="70"/>
                  <a:pt x="108" y="70"/>
                </a:cubicBezTo>
                <a:cubicBezTo>
                  <a:pt x="108" y="50"/>
                  <a:pt x="108" y="50"/>
                  <a:pt x="108" y="50"/>
                </a:cubicBezTo>
                <a:cubicBezTo>
                  <a:pt x="103" y="50"/>
                  <a:pt x="103" y="50"/>
                  <a:pt x="103" y="50"/>
                </a:cubicBezTo>
                <a:cubicBezTo>
                  <a:pt x="103" y="72"/>
                  <a:pt x="103" y="72"/>
                  <a:pt x="103" y="72"/>
                </a:cubicBezTo>
                <a:cubicBezTo>
                  <a:pt x="103" y="72"/>
                  <a:pt x="103" y="76"/>
                  <a:pt x="107" y="76"/>
                </a:cubicBezTo>
                <a:close/>
                <a:moveTo>
                  <a:pt x="103" y="104"/>
                </a:moveTo>
                <a:cubicBezTo>
                  <a:pt x="102" y="104"/>
                  <a:pt x="101" y="104"/>
                  <a:pt x="101" y="105"/>
                </a:cubicBezTo>
                <a:cubicBezTo>
                  <a:pt x="101" y="123"/>
                  <a:pt x="101" y="123"/>
                  <a:pt x="101" y="123"/>
                </a:cubicBezTo>
                <a:cubicBezTo>
                  <a:pt x="101" y="123"/>
                  <a:pt x="102" y="124"/>
                  <a:pt x="103" y="124"/>
                </a:cubicBezTo>
                <a:cubicBezTo>
                  <a:pt x="106" y="124"/>
                  <a:pt x="106" y="121"/>
                  <a:pt x="106" y="121"/>
                </a:cubicBezTo>
                <a:cubicBezTo>
                  <a:pt x="106" y="107"/>
                  <a:pt x="106" y="107"/>
                  <a:pt x="106" y="107"/>
                </a:cubicBezTo>
                <a:cubicBezTo>
                  <a:pt x="106" y="107"/>
                  <a:pt x="105" y="104"/>
                  <a:pt x="103" y="104"/>
                </a:cubicBezTo>
                <a:close/>
                <a:moveTo>
                  <a:pt x="93" y="0"/>
                </a:moveTo>
                <a:cubicBezTo>
                  <a:pt x="42" y="0"/>
                  <a:pt x="0" y="41"/>
                  <a:pt x="0" y="93"/>
                </a:cubicBezTo>
                <a:cubicBezTo>
                  <a:pt x="0" y="144"/>
                  <a:pt x="42" y="186"/>
                  <a:pt x="93" y="186"/>
                </a:cubicBezTo>
                <a:cubicBezTo>
                  <a:pt x="144" y="186"/>
                  <a:pt x="186" y="144"/>
                  <a:pt x="186" y="93"/>
                </a:cubicBezTo>
                <a:cubicBezTo>
                  <a:pt x="186" y="41"/>
                  <a:pt x="144" y="0"/>
                  <a:pt x="93" y="0"/>
                </a:cubicBezTo>
                <a:close/>
                <a:moveTo>
                  <a:pt x="93" y="177"/>
                </a:moveTo>
                <a:cubicBezTo>
                  <a:pt x="46" y="177"/>
                  <a:pt x="9" y="139"/>
                  <a:pt x="9" y="93"/>
                </a:cubicBezTo>
                <a:cubicBezTo>
                  <a:pt x="9" y="46"/>
                  <a:pt x="46" y="8"/>
                  <a:pt x="93" y="8"/>
                </a:cubicBezTo>
                <a:cubicBezTo>
                  <a:pt x="140" y="8"/>
                  <a:pt x="177" y="46"/>
                  <a:pt x="177" y="93"/>
                </a:cubicBezTo>
                <a:cubicBezTo>
                  <a:pt x="177" y="139"/>
                  <a:pt x="140" y="177"/>
                  <a:pt x="93" y="177"/>
                </a:cubicBezTo>
                <a:close/>
                <a:moveTo>
                  <a:pt x="123" y="104"/>
                </a:moveTo>
                <a:cubicBezTo>
                  <a:pt x="121" y="104"/>
                  <a:pt x="121" y="107"/>
                  <a:pt x="121" y="107"/>
                </a:cubicBezTo>
                <a:cubicBezTo>
                  <a:pt x="121" y="110"/>
                  <a:pt x="121" y="110"/>
                  <a:pt x="121" y="110"/>
                </a:cubicBezTo>
                <a:cubicBezTo>
                  <a:pt x="126" y="110"/>
                  <a:pt x="126" y="110"/>
                  <a:pt x="126" y="110"/>
                </a:cubicBezTo>
                <a:cubicBezTo>
                  <a:pt x="126" y="107"/>
                  <a:pt x="126" y="107"/>
                  <a:pt x="126" y="107"/>
                </a:cubicBezTo>
                <a:cubicBezTo>
                  <a:pt x="126" y="107"/>
                  <a:pt x="126" y="104"/>
                  <a:pt x="123" y="104"/>
                </a:cubicBezTo>
                <a:close/>
                <a:moveTo>
                  <a:pt x="125" y="81"/>
                </a:moveTo>
                <a:cubicBezTo>
                  <a:pt x="125" y="81"/>
                  <a:pt x="109" y="80"/>
                  <a:pt x="93" y="80"/>
                </a:cubicBezTo>
                <a:cubicBezTo>
                  <a:pt x="77" y="80"/>
                  <a:pt x="61" y="81"/>
                  <a:pt x="61" y="81"/>
                </a:cubicBezTo>
                <a:cubicBezTo>
                  <a:pt x="54" y="81"/>
                  <a:pt x="48" y="87"/>
                  <a:pt x="48" y="93"/>
                </a:cubicBezTo>
                <a:cubicBezTo>
                  <a:pt x="48" y="93"/>
                  <a:pt x="47" y="102"/>
                  <a:pt x="47" y="110"/>
                </a:cubicBezTo>
                <a:cubicBezTo>
                  <a:pt x="47" y="118"/>
                  <a:pt x="48" y="126"/>
                  <a:pt x="48" y="126"/>
                </a:cubicBezTo>
                <a:cubicBezTo>
                  <a:pt x="48" y="133"/>
                  <a:pt x="54" y="138"/>
                  <a:pt x="61" y="138"/>
                </a:cubicBezTo>
                <a:cubicBezTo>
                  <a:pt x="61" y="138"/>
                  <a:pt x="77" y="139"/>
                  <a:pt x="93" y="139"/>
                </a:cubicBezTo>
                <a:cubicBezTo>
                  <a:pt x="109" y="139"/>
                  <a:pt x="125" y="138"/>
                  <a:pt x="125" y="138"/>
                </a:cubicBezTo>
                <a:cubicBezTo>
                  <a:pt x="132" y="138"/>
                  <a:pt x="138" y="133"/>
                  <a:pt x="138" y="126"/>
                </a:cubicBezTo>
                <a:cubicBezTo>
                  <a:pt x="138" y="126"/>
                  <a:pt x="139" y="118"/>
                  <a:pt x="139" y="110"/>
                </a:cubicBezTo>
                <a:cubicBezTo>
                  <a:pt x="139" y="101"/>
                  <a:pt x="138" y="93"/>
                  <a:pt x="138" y="93"/>
                </a:cubicBezTo>
                <a:cubicBezTo>
                  <a:pt x="138" y="87"/>
                  <a:pt x="132" y="81"/>
                  <a:pt x="125" y="81"/>
                </a:cubicBezTo>
                <a:close/>
                <a:moveTo>
                  <a:pt x="74" y="95"/>
                </a:moveTo>
                <a:cubicBezTo>
                  <a:pt x="68" y="95"/>
                  <a:pt x="68" y="95"/>
                  <a:pt x="68" y="95"/>
                </a:cubicBezTo>
                <a:cubicBezTo>
                  <a:pt x="68" y="128"/>
                  <a:pt x="68" y="128"/>
                  <a:pt x="68" y="128"/>
                </a:cubicBezTo>
                <a:cubicBezTo>
                  <a:pt x="61" y="128"/>
                  <a:pt x="61" y="128"/>
                  <a:pt x="61" y="128"/>
                </a:cubicBezTo>
                <a:cubicBezTo>
                  <a:pt x="61" y="95"/>
                  <a:pt x="61" y="95"/>
                  <a:pt x="61" y="95"/>
                </a:cubicBezTo>
                <a:cubicBezTo>
                  <a:pt x="55" y="95"/>
                  <a:pt x="55" y="95"/>
                  <a:pt x="55" y="95"/>
                </a:cubicBezTo>
                <a:cubicBezTo>
                  <a:pt x="55" y="90"/>
                  <a:pt x="55" y="90"/>
                  <a:pt x="55" y="90"/>
                </a:cubicBezTo>
                <a:cubicBezTo>
                  <a:pt x="74" y="90"/>
                  <a:pt x="74" y="90"/>
                  <a:pt x="74" y="90"/>
                </a:cubicBezTo>
                <a:lnTo>
                  <a:pt x="74" y="95"/>
                </a:lnTo>
                <a:close/>
                <a:moveTo>
                  <a:pt x="91" y="128"/>
                </a:moveTo>
                <a:cubicBezTo>
                  <a:pt x="85" y="128"/>
                  <a:pt x="85" y="128"/>
                  <a:pt x="85" y="128"/>
                </a:cubicBezTo>
                <a:cubicBezTo>
                  <a:pt x="85" y="125"/>
                  <a:pt x="85" y="125"/>
                  <a:pt x="85" y="125"/>
                </a:cubicBezTo>
                <a:cubicBezTo>
                  <a:pt x="85" y="125"/>
                  <a:pt x="82" y="128"/>
                  <a:pt x="79" y="128"/>
                </a:cubicBezTo>
                <a:cubicBezTo>
                  <a:pt x="75" y="128"/>
                  <a:pt x="75" y="125"/>
                  <a:pt x="75" y="125"/>
                </a:cubicBezTo>
                <a:cubicBezTo>
                  <a:pt x="75" y="99"/>
                  <a:pt x="75" y="99"/>
                  <a:pt x="75" y="99"/>
                </a:cubicBezTo>
                <a:cubicBezTo>
                  <a:pt x="80" y="99"/>
                  <a:pt x="80" y="99"/>
                  <a:pt x="80" y="99"/>
                </a:cubicBezTo>
                <a:cubicBezTo>
                  <a:pt x="80" y="123"/>
                  <a:pt x="80" y="123"/>
                  <a:pt x="80" y="123"/>
                </a:cubicBezTo>
                <a:cubicBezTo>
                  <a:pt x="80" y="123"/>
                  <a:pt x="80" y="125"/>
                  <a:pt x="82" y="125"/>
                </a:cubicBezTo>
                <a:cubicBezTo>
                  <a:pt x="84" y="125"/>
                  <a:pt x="85" y="123"/>
                  <a:pt x="85" y="123"/>
                </a:cubicBezTo>
                <a:cubicBezTo>
                  <a:pt x="85" y="99"/>
                  <a:pt x="85" y="99"/>
                  <a:pt x="85" y="99"/>
                </a:cubicBezTo>
                <a:cubicBezTo>
                  <a:pt x="91" y="99"/>
                  <a:pt x="91" y="99"/>
                  <a:pt x="91" y="99"/>
                </a:cubicBezTo>
                <a:lnTo>
                  <a:pt x="91" y="128"/>
                </a:lnTo>
                <a:close/>
                <a:moveTo>
                  <a:pt x="111" y="122"/>
                </a:moveTo>
                <a:cubicBezTo>
                  <a:pt x="111" y="122"/>
                  <a:pt x="111" y="128"/>
                  <a:pt x="106" y="128"/>
                </a:cubicBezTo>
                <a:cubicBezTo>
                  <a:pt x="103" y="128"/>
                  <a:pt x="102" y="127"/>
                  <a:pt x="101" y="126"/>
                </a:cubicBezTo>
                <a:cubicBezTo>
                  <a:pt x="101" y="128"/>
                  <a:pt x="101" y="128"/>
                  <a:pt x="101" y="128"/>
                </a:cubicBezTo>
                <a:cubicBezTo>
                  <a:pt x="95" y="128"/>
                  <a:pt x="95" y="128"/>
                  <a:pt x="95" y="128"/>
                </a:cubicBezTo>
                <a:cubicBezTo>
                  <a:pt x="95" y="90"/>
                  <a:pt x="95" y="90"/>
                  <a:pt x="95" y="90"/>
                </a:cubicBezTo>
                <a:cubicBezTo>
                  <a:pt x="101" y="90"/>
                  <a:pt x="101" y="90"/>
                  <a:pt x="101" y="90"/>
                </a:cubicBezTo>
                <a:cubicBezTo>
                  <a:pt x="101" y="102"/>
                  <a:pt x="101" y="102"/>
                  <a:pt x="101" y="102"/>
                </a:cubicBezTo>
                <a:cubicBezTo>
                  <a:pt x="102" y="101"/>
                  <a:pt x="104" y="99"/>
                  <a:pt x="106" y="99"/>
                </a:cubicBezTo>
                <a:cubicBezTo>
                  <a:pt x="110" y="99"/>
                  <a:pt x="111" y="102"/>
                  <a:pt x="111" y="106"/>
                </a:cubicBezTo>
                <a:cubicBezTo>
                  <a:pt x="111" y="110"/>
                  <a:pt x="111" y="122"/>
                  <a:pt x="111" y="122"/>
                </a:cubicBezTo>
                <a:close/>
                <a:moveTo>
                  <a:pt x="132" y="106"/>
                </a:moveTo>
                <a:cubicBezTo>
                  <a:pt x="132" y="115"/>
                  <a:pt x="132" y="115"/>
                  <a:pt x="132" y="115"/>
                </a:cubicBezTo>
                <a:cubicBezTo>
                  <a:pt x="121" y="115"/>
                  <a:pt x="121" y="115"/>
                  <a:pt x="121" y="115"/>
                </a:cubicBezTo>
                <a:cubicBezTo>
                  <a:pt x="121" y="121"/>
                  <a:pt x="121" y="121"/>
                  <a:pt x="121" y="121"/>
                </a:cubicBezTo>
                <a:cubicBezTo>
                  <a:pt x="121" y="121"/>
                  <a:pt x="121" y="124"/>
                  <a:pt x="123" y="124"/>
                </a:cubicBezTo>
                <a:cubicBezTo>
                  <a:pt x="126" y="124"/>
                  <a:pt x="126" y="121"/>
                  <a:pt x="126" y="121"/>
                </a:cubicBezTo>
                <a:cubicBezTo>
                  <a:pt x="126" y="118"/>
                  <a:pt x="126" y="118"/>
                  <a:pt x="126" y="118"/>
                </a:cubicBezTo>
                <a:cubicBezTo>
                  <a:pt x="132" y="118"/>
                  <a:pt x="132" y="118"/>
                  <a:pt x="132" y="118"/>
                </a:cubicBezTo>
                <a:cubicBezTo>
                  <a:pt x="132" y="123"/>
                  <a:pt x="132" y="123"/>
                  <a:pt x="132" y="123"/>
                </a:cubicBezTo>
                <a:cubicBezTo>
                  <a:pt x="132" y="123"/>
                  <a:pt x="131" y="128"/>
                  <a:pt x="124" y="128"/>
                </a:cubicBezTo>
                <a:cubicBezTo>
                  <a:pt x="117" y="128"/>
                  <a:pt x="115" y="123"/>
                  <a:pt x="115" y="123"/>
                </a:cubicBezTo>
                <a:cubicBezTo>
                  <a:pt x="115" y="106"/>
                  <a:pt x="115" y="106"/>
                  <a:pt x="115" y="106"/>
                </a:cubicBezTo>
                <a:cubicBezTo>
                  <a:pt x="115" y="106"/>
                  <a:pt x="115" y="99"/>
                  <a:pt x="124" y="99"/>
                </a:cubicBezTo>
                <a:cubicBezTo>
                  <a:pt x="132" y="99"/>
                  <a:pt x="132" y="106"/>
                  <a:pt x="132" y="10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Freeform 314"/>
          <p:cNvSpPr>
            <a:spLocks noEditPoints="1"/>
          </p:cNvSpPr>
          <p:nvPr/>
        </p:nvSpPr>
        <p:spPr bwMode="auto">
          <a:xfrm>
            <a:off x="5910151" y="6102997"/>
            <a:ext cx="376835" cy="379071"/>
          </a:xfrm>
          <a:custGeom>
            <a:avLst/>
            <a:gdLst>
              <a:gd name="T0" fmla="*/ 91 w 185"/>
              <a:gd name="T1" fmla="*/ 55 h 186"/>
              <a:gd name="T2" fmla="*/ 86 w 185"/>
              <a:gd name="T3" fmla="*/ 55 h 186"/>
              <a:gd name="T4" fmla="*/ 76 w 185"/>
              <a:gd name="T5" fmla="*/ 59 h 186"/>
              <a:gd name="T6" fmla="*/ 60 w 185"/>
              <a:gd name="T7" fmla="*/ 76 h 186"/>
              <a:gd name="T8" fmla="*/ 59 w 185"/>
              <a:gd name="T9" fmla="*/ 80 h 186"/>
              <a:gd name="T10" fmla="*/ 67 w 185"/>
              <a:gd name="T11" fmla="*/ 103 h 186"/>
              <a:gd name="T12" fmla="*/ 71 w 185"/>
              <a:gd name="T13" fmla="*/ 103 h 186"/>
              <a:gd name="T14" fmla="*/ 72 w 185"/>
              <a:gd name="T15" fmla="*/ 100 h 186"/>
              <a:gd name="T16" fmla="*/ 73 w 185"/>
              <a:gd name="T17" fmla="*/ 97 h 186"/>
              <a:gd name="T18" fmla="*/ 70 w 185"/>
              <a:gd name="T19" fmla="*/ 94 h 186"/>
              <a:gd name="T20" fmla="*/ 68 w 185"/>
              <a:gd name="T21" fmla="*/ 87 h 186"/>
              <a:gd name="T22" fmla="*/ 69 w 185"/>
              <a:gd name="T23" fmla="*/ 85 h 186"/>
              <a:gd name="T24" fmla="*/ 70 w 185"/>
              <a:gd name="T25" fmla="*/ 77 h 186"/>
              <a:gd name="T26" fmla="*/ 86 w 185"/>
              <a:gd name="T27" fmla="*/ 64 h 186"/>
              <a:gd name="T28" fmla="*/ 96 w 185"/>
              <a:gd name="T29" fmla="*/ 63 h 186"/>
              <a:gd name="T30" fmla="*/ 100 w 185"/>
              <a:gd name="T31" fmla="*/ 64 h 186"/>
              <a:gd name="T32" fmla="*/ 112 w 185"/>
              <a:gd name="T33" fmla="*/ 74 h 186"/>
              <a:gd name="T34" fmla="*/ 113 w 185"/>
              <a:gd name="T35" fmla="*/ 88 h 186"/>
              <a:gd name="T36" fmla="*/ 112 w 185"/>
              <a:gd name="T37" fmla="*/ 93 h 186"/>
              <a:gd name="T38" fmla="*/ 100 w 185"/>
              <a:gd name="T39" fmla="*/ 107 h 186"/>
              <a:gd name="T40" fmla="*/ 90 w 185"/>
              <a:gd name="T41" fmla="*/ 103 h 186"/>
              <a:gd name="T42" fmla="*/ 90 w 185"/>
              <a:gd name="T43" fmla="*/ 99 h 186"/>
              <a:gd name="T44" fmla="*/ 94 w 185"/>
              <a:gd name="T45" fmla="*/ 84 h 186"/>
              <a:gd name="T46" fmla="*/ 89 w 185"/>
              <a:gd name="T47" fmla="*/ 74 h 186"/>
              <a:gd name="T48" fmla="*/ 79 w 185"/>
              <a:gd name="T49" fmla="*/ 80 h 186"/>
              <a:gd name="T50" fmla="*/ 78 w 185"/>
              <a:gd name="T51" fmla="*/ 90 h 186"/>
              <a:gd name="T52" fmla="*/ 80 w 185"/>
              <a:gd name="T53" fmla="*/ 94 h 186"/>
              <a:gd name="T54" fmla="*/ 77 w 185"/>
              <a:gd name="T55" fmla="*/ 107 h 186"/>
              <a:gd name="T56" fmla="*/ 73 w 185"/>
              <a:gd name="T57" fmla="*/ 119 h 186"/>
              <a:gd name="T58" fmla="*/ 72 w 185"/>
              <a:gd name="T59" fmla="*/ 125 h 186"/>
              <a:gd name="T60" fmla="*/ 72 w 185"/>
              <a:gd name="T61" fmla="*/ 128 h 186"/>
              <a:gd name="T62" fmla="*/ 73 w 185"/>
              <a:gd name="T63" fmla="*/ 135 h 186"/>
              <a:gd name="T64" fmla="*/ 73 w 185"/>
              <a:gd name="T65" fmla="*/ 138 h 186"/>
              <a:gd name="T66" fmla="*/ 73 w 185"/>
              <a:gd name="T67" fmla="*/ 139 h 186"/>
              <a:gd name="T68" fmla="*/ 78 w 185"/>
              <a:gd name="T69" fmla="*/ 133 h 186"/>
              <a:gd name="T70" fmla="*/ 83 w 185"/>
              <a:gd name="T71" fmla="*/ 125 h 186"/>
              <a:gd name="T72" fmla="*/ 85 w 185"/>
              <a:gd name="T73" fmla="*/ 117 h 186"/>
              <a:gd name="T74" fmla="*/ 87 w 185"/>
              <a:gd name="T75" fmla="*/ 110 h 186"/>
              <a:gd name="T76" fmla="*/ 87 w 185"/>
              <a:gd name="T77" fmla="*/ 110 h 186"/>
              <a:gd name="T78" fmla="*/ 90 w 185"/>
              <a:gd name="T79" fmla="*/ 113 h 186"/>
              <a:gd name="T80" fmla="*/ 104 w 185"/>
              <a:gd name="T81" fmla="*/ 115 h 186"/>
              <a:gd name="T82" fmla="*/ 118 w 185"/>
              <a:gd name="T83" fmla="*/ 106 h 186"/>
              <a:gd name="T84" fmla="*/ 124 w 185"/>
              <a:gd name="T85" fmla="*/ 95 h 186"/>
              <a:gd name="T86" fmla="*/ 126 w 185"/>
              <a:gd name="T87" fmla="*/ 88 h 186"/>
              <a:gd name="T88" fmla="*/ 124 w 185"/>
              <a:gd name="T89" fmla="*/ 72 h 186"/>
              <a:gd name="T90" fmla="*/ 91 w 185"/>
              <a:gd name="T91" fmla="*/ 55 h 186"/>
              <a:gd name="T92" fmla="*/ 92 w 185"/>
              <a:gd name="T93" fmla="*/ 0 h 186"/>
              <a:gd name="T94" fmla="*/ 0 w 185"/>
              <a:gd name="T95" fmla="*/ 93 h 186"/>
              <a:gd name="T96" fmla="*/ 92 w 185"/>
              <a:gd name="T97" fmla="*/ 186 h 186"/>
              <a:gd name="T98" fmla="*/ 185 w 185"/>
              <a:gd name="T99" fmla="*/ 93 h 186"/>
              <a:gd name="T100" fmla="*/ 92 w 185"/>
              <a:gd name="T101" fmla="*/ 0 h 186"/>
              <a:gd name="T102" fmla="*/ 92 w 185"/>
              <a:gd name="T103" fmla="*/ 177 h 186"/>
              <a:gd name="T104" fmla="*/ 8 w 185"/>
              <a:gd name="T105" fmla="*/ 93 h 186"/>
              <a:gd name="T106" fmla="*/ 92 w 185"/>
              <a:gd name="T107" fmla="*/ 8 h 186"/>
              <a:gd name="T108" fmla="*/ 177 w 185"/>
              <a:gd name="T109" fmla="*/ 93 h 186"/>
              <a:gd name="T110" fmla="*/ 92 w 185"/>
              <a:gd name="T111" fmla="*/ 177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85" h="186">
                <a:moveTo>
                  <a:pt x="91" y="55"/>
                </a:moveTo>
                <a:cubicBezTo>
                  <a:pt x="89" y="55"/>
                  <a:pt x="88" y="55"/>
                  <a:pt x="86" y="55"/>
                </a:cubicBezTo>
                <a:cubicBezTo>
                  <a:pt x="83" y="56"/>
                  <a:pt x="79" y="57"/>
                  <a:pt x="76" y="59"/>
                </a:cubicBezTo>
                <a:cubicBezTo>
                  <a:pt x="69" y="63"/>
                  <a:pt x="64" y="68"/>
                  <a:pt x="60" y="76"/>
                </a:cubicBezTo>
                <a:cubicBezTo>
                  <a:pt x="60" y="77"/>
                  <a:pt x="60" y="79"/>
                  <a:pt x="59" y="80"/>
                </a:cubicBezTo>
                <a:cubicBezTo>
                  <a:pt x="57" y="90"/>
                  <a:pt x="61" y="99"/>
                  <a:pt x="67" y="103"/>
                </a:cubicBezTo>
                <a:cubicBezTo>
                  <a:pt x="68" y="103"/>
                  <a:pt x="70" y="104"/>
                  <a:pt x="71" y="103"/>
                </a:cubicBezTo>
                <a:cubicBezTo>
                  <a:pt x="72" y="102"/>
                  <a:pt x="72" y="101"/>
                  <a:pt x="72" y="100"/>
                </a:cubicBezTo>
                <a:cubicBezTo>
                  <a:pt x="72" y="99"/>
                  <a:pt x="73" y="98"/>
                  <a:pt x="73" y="97"/>
                </a:cubicBezTo>
                <a:cubicBezTo>
                  <a:pt x="73" y="96"/>
                  <a:pt x="71" y="95"/>
                  <a:pt x="70" y="94"/>
                </a:cubicBezTo>
                <a:cubicBezTo>
                  <a:pt x="69" y="92"/>
                  <a:pt x="69" y="90"/>
                  <a:pt x="68" y="87"/>
                </a:cubicBezTo>
                <a:cubicBezTo>
                  <a:pt x="69" y="86"/>
                  <a:pt x="69" y="86"/>
                  <a:pt x="69" y="85"/>
                </a:cubicBezTo>
                <a:cubicBezTo>
                  <a:pt x="69" y="82"/>
                  <a:pt x="69" y="80"/>
                  <a:pt x="70" y="77"/>
                </a:cubicBezTo>
                <a:cubicBezTo>
                  <a:pt x="73" y="70"/>
                  <a:pt x="78" y="66"/>
                  <a:pt x="86" y="64"/>
                </a:cubicBezTo>
                <a:cubicBezTo>
                  <a:pt x="88" y="63"/>
                  <a:pt x="93" y="63"/>
                  <a:pt x="96" y="63"/>
                </a:cubicBezTo>
                <a:cubicBezTo>
                  <a:pt x="97" y="63"/>
                  <a:pt x="99" y="64"/>
                  <a:pt x="100" y="64"/>
                </a:cubicBezTo>
                <a:cubicBezTo>
                  <a:pt x="106" y="66"/>
                  <a:pt x="110" y="69"/>
                  <a:pt x="112" y="74"/>
                </a:cubicBezTo>
                <a:cubicBezTo>
                  <a:pt x="114" y="77"/>
                  <a:pt x="114" y="83"/>
                  <a:pt x="113" y="88"/>
                </a:cubicBezTo>
                <a:cubicBezTo>
                  <a:pt x="113" y="90"/>
                  <a:pt x="113" y="91"/>
                  <a:pt x="112" y="93"/>
                </a:cubicBezTo>
                <a:cubicBezTo>
                  <a:pt x="110" y="100"/>
                  <a:pt x="107" y="106"/>
                  <a:pt x="100" y="107"/>
                </a:cubicBezTo>
                <a:cubicBezTo>
                  <a:pt x="95" y="108"/>
                  <a:pt x="92" y="105"/>
                  <a:pt x="90" y="103"/>
                </a:cubicBezTo>
                <a:cubicBezTo>
                  <a:pt x="90" y="102"/>
                  <a:pt x="90" y="100"/>
                  <a:pt x="90" y="99"/>
                </a:cubicBezTo>
                <a:cubicBezTo>
                  <a:pt x="91" y="94"/>
                  <a:pt x="93" y="89"/>
                  <a:pt x="94" y="84"/>
                </a:cubicBezTo>
                <a:cubicBezTo>
                  <a:pt x="96" y="79"/>
                  <a:pt x="93" y="75"/>
                  <a:pt x="89" y="74"/>
                </a:cubicBezTo>
                <a:cubicBezTo>
                  <a:pt x="84" y="72"/>
                  <a:pt x="81" y="77"/>
                  <a:pt x="79" y="80"/>
                </a:cubicBezTo>
                <a:cubicBezTo>
                  <a:pt x="78" y="82"/>
                  <a:pt x="78" y="87"/>
                  <a:pt x="78" y="90"/>
                </a:cubicBezTo>
                <a:cubicBezTo>
                  <a:pt x="79" y="91"/>
                  <a:pt x="80" y="93"/>
                  <a:pt x="80" y="94"/>
                </a:cubicBezTo>
                <a:cubicBezTo>
                  <a:pt x="79" y="98"/>
                  <a:pt x="78" y="103"/>
                  <a:pt x="77" y="107"/>
                </a:cubicBezTo>
                <a:cubicBezTo>
                  <a:pt x="75" y="111"/>
                  <a:pt x="75" y="115"/>
                  <a:pt x="73" y="119"/>
                </a:cubicBezTo>
                <a:cubicBezTo>
                  <a:pt x="73" y="121"/>
                  <a:pt x="73" y="123"/>
                  <a:pt x="72" y="125"/>
                </a:cubicBezTo>
                <a:cubicBezTo>
                  <a:pt x="72" y="128"/>
                  <a:pt x="72" y="128"/>
                  <a:pt x="72" y="128"/>
                </a:cubicBezTo>
                <a:cubicBezTo>
                  <a:pt x="72" y="130"/>
                  <a:pt x="72" y="133"/>
                  <a:pt x="73" y="135"/>
                </a:cubicBezTo>
                <a:cubicBezTo>
                  <a:pt x="73" y="136"/>
                  <a:pt x="73" y="137"/>
                  <a:pt x="73" y="138"/>
                </a:cubicBezTo>
                <a:cubicBezTo>
                  <a:pt x="73" y="139"/>
                  <a:pt x="73" y="139"/>
                  <a:pt x="73" y="139"/>
                </a:cubicBezTo>
                <a:cubicBezTo>
                  <a:pt x="75" y="139"/>
                  <a:pt x="78" y="135"/>
                  <a:pt x="78" y="133"/>
                </a:cubicBezTo>
                <a:cubicBezTo>
                  <a:pt x="80" y="131"/>
                  <a:pt x="82" y="128"/>
                  <a:pt x="83" y="125"/>
                </a:cubicBezTo>
                <a:cubicBezTo>
                  <a:pt x="84" y="122"/>
                  <a:pt x="84" y="119"/>
                  <a:pt x="85" y="117"/>
                </a:cubicBezTo>
                <a:cubicBezTo>
                  <a:pt x="86" y="114"/>
                  <a:pt x="87" y="112"/>
                  <a:pt x="87" y="110"/>
                </a:cubicBezTo>
                <a:cubicBezTo>
                  <a:pt x="87" y="110"/>
                  <a:pt x="87" y="110"/>
                  <a:pt x="87" y="110"/>
                </a:cubicBezTo>
                <a:cubicBezTo>
                  <a:pt x="87" y="111"/>
                  <a:pt x="89" y="112"/>
                  <a:pt x="90" y="113"/>
                </a:cubicBezTo>
                <a:cubicBezTo>
                  <a:pt x="93" y="115"/>
                  <a:pt x="98" y="117"/>
                  <a:pt x="104" y="115"/>
                </a:cubicBezTo>
                <a:cubicBezTo>
                  <a:pt x="110" y="114"/>
                  <a:pt x="115" y="111"/>
                  <a:pt x="118" y="106"/>
                </a:cubicBezTo>
                <a:cubicBezTo>
                  <a:pt x="121" y="103"/>
                  <a:pt x="123" y="99"/>
                  <a:pt x="124" y="95"/>
                </a:cubicBezTo>
                <a:cubicBezTo>
                  <a:pt x="125" y="93"/>
                  <a:pt x="125" y="91"/>
                  <a:pt x="126" y="88"/>
                </a:cubicBezTo>
                <a:cubicBezTo>
                  <a:pt x="127" y="83"/>
                  <a:pt x="125" y="76"/>
                  <a:pt x="124" y="72"/>
                </a:cubicBezTo>
                <a:cubicBezTo>
                  <a:pt x="119" y="61"/>
                  <a:pt x="108" y="55"/>
                  <a:pt x="91" y="55"/>
                </a:cubicBezTo>
                <a:close/>
                <a:moveTo>
                  <a:pt x="92" y="0"/>
                </a:moveTo>
                <a:cubicBezTo>
                  <a:pt x="41" y="0"/>
                  <a:pt x="0" y="41"/>
                  <a:pt x="0" y="93"/>
                </a:cubicBezTo>
                <a:cubicBezTo>
                  <a:pt x="0" y="144"/>
                  <a:pt x="41" y="186"/>
                  <a:pt x="92" y="186"/>
                </a:cubicBezTo>
                <a:cubicBezTo>
                  <a:pt x="144" y="186"/>
                  <a:pt x="185" y="144"/>
                  <a:pt x="185" y="93"/>
                </a:cubicBezTo>
                <a:cubicBezTo>
                  <a:pt x="185" y="41"/>
                  <a:pt x="144" y="0"/>
                  <a:pt x="92" y="0"/>
                </a:cubicBezTo>
                <a:close/>
                <a:moveTo>
                  <a:pt x="92" y="177"/>
                </a:moveTo>
                <a:cubicBezTo>
                  <a:pt x="46" y="177"/>
                  <a:pt x="8" y="139"/>
                  <a:pt x="8" y="93"/>
                </a:cubicBezTo>
                <a:cubicBezTo>
                  <a:pt x="8" y="46"/>
                  <a:pt x="46" y="8"/>
                  <a:pt x="92" y="8"/>
                </a:cubicBezTo>
                <a:cubicBezTo>
                  <a:pt x="139" y="8"/>
                  <a:pt x="177" y="46"/>
                  <a:pt x="177" y="93"/>
                </a:cubicBezTo>
                <a:cubicBezTo>
                  <a:pt x="177" y="139"/>
                  <a:pt x="139" y="177"/>
                  <a:pt x="92" y="17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315"/>
          <p:cNvSpPr>
            <a:spLocks noEditPoints="1"/>
          </p:cNvSpPr>
          <p:nvPr/>
        </p:nvSpPr>
        <p:spPr bwMode="auto">
          <a:xfrm>
            <a:off x="6631391" y="6102997"/>
            <a:ext cx="377952" cy="379071"/>
          </a:xfrm>
          <a:custGeom>
            <a:avLst/>
            <a:gdLst>
              <a:gd name="T0" fmla="*/ 123 w 186"/>
              <a:gd name="T1" fmla="*/ 59 h 186"/>
              <a:gd name="T2" fmla="*/ 99 w 186"/>
              <a:gd name="T3" fmla="*/ 77 h 186"/>
              <a:gd name="T4" fmla="*/ 105 w 186"/>
              <a:gd name="T5" fmla="*/ 76 h 186"/>
              <a:gd name="T6" fmla="*/ 111 w 186"/>
              <a:gd name="T7" fmla="*/ 83 h 186"/>
              <a:gd name="T8" fmla="*/ 105 w 186"/>
              <a:gd name="T9" fmla="*/ 94 h 186"/>
              <a:gd name="T10" fmla="*/ 97 w 186"/>
              <a:gd name="T11" fmla="*/ 102 h 186"/>
              <a:gd name="T12" fmla="*/ 91 w 186"/>
              <a:gd name="T13" fmla="*/ 90 h 186"/>
              <a:gd name="T14" fmla="*/ 87 w 186"/>
              <a:gd name="T15" fmla="*/ 72 h 186"/>
              <a:gd name="T16" fmla="*/ 75 w 186"/>
              <a:gd name="T17" fmla="*/ 60 h 186"/>
              <a:gd name="T18" fmla="*/ 63 w 186"/>
              <a:gd name="T19" fmla="*/ 67 h 186"/>
              <a:gd name="T20" fmla="*/ 51 w 186"/>
              <a:gd name="T21" fmla="*/ 77 h 186"/>
              <a:gd name="T22" fmla="*/ 55 w 186"/>
              <a:gd name="T23" fmla="*/ 82 h 186"/>
              <a:gd name="T24" fmla="*/ 61 w 186"/>
              <a:gd name="T25" fmla="*/ 78 h 186"/>
              <a:gd name="T26" fmla="*/ 69 w 186"/>
              <a:gd name="T27" fmla="*/ 91 h 186"/>
              <a:gd name="T28" fmla="*/ 76 w 186"/>
              <a:gd name="T29" fmla="*/ 114 h 186"/>
              <a:gd name="T30" fmla="*/ 89 w 186"/>
              <a:gd name="T31" fmla="*/ 126 h 186"/>
              <a:gd name="T32" fmla="*/ 118 w 186"/>
              <a:gd name="T33" fmla="*/ 106 h 186"/>
              <a:gd name="T34" fmla="*/ 135 w 186"/>
              <a:gd name="T35" fmla="*/ 75 h 186"/>
              <a:gd name="T36" fmla="*/ 123 w 186"/>
              <a:gd name="T37" fmla="*/ 59 h 186"/>
              <a:gd name="T38" fmla="*/ 93 w 186"/>
              <a:gd name="T39" fmla="*/ 0 h 186"/>
              <a:gd name="T40" fmla="*/ 0 w 186"/>
              <a:gd name="T41" fmla="*/ 93 h 186"/>
              <a:gd name="T42" fmla="*/ 93 w 186"/>
              <a:gd name="T43" fmla="*/ 186 h 186"/>
              <a:gd name="T44" fmla="*/ 186 w 186"/>
              <a:gd name="T45" fmla="*/ 93 h 186"/>
              <a:gd name="T46" fmla="*/ 93 w 186"/>
              <a:gd name="T47" fmla="*/ 0 h 186"/>
              <a:gd name="T48" fmla="*/ 93 w 186"/>
              <a:gd name="T49" fmla="*/ 177 h 186"/>
              <a:gd name="T50" fmla="*/ 8 w 186"/>
              <a:gd name="T51" fmla="*/ 93 h 186"/>
              <a:gd name="T52" fmla="*/ 93 w 186"/>
              <a:gd name="T53" fmla="*/ 8 h 186"/>
              <a:gd name="T54" fmla="*/ 177 w 186"/>
              <a:gd name="T55" fmla="*/ 93 h 186"/>
              <a:gd name="T56" fmla="*/ 93 w 186"/>
              <a:gd name="T57" fmla="*/ 177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86" h="186">
                <a:moveTo>
                  <a:pt x="123" y="59"/>
                </a:moveTo>
                <a:cubicBezTo>
                  <a:pt x="111" y="59"/>
                  <a:pt x="103" y="65"/>
                  <a:pt x="99" y="77"/>
                </a:cubicBezTo>
                <a:cubicBezTo>
                  <a:pt x="101" y="76"/>
                  <a:pt x="103" y="76"/>
                  <a:pt x="105" y="76"/>
                </a:cubicBezTo>
                <a:cubicBezTo>
                  <a:pt x="109" y="76"/>
                  <a:pt x="111" y="78"/>
                  <a:pt x="111" y="83"/>
                </a:cubicBezTo>
                <a:cubicBezTo>
                  <a:pt x="110" y="85"/>
                  <a:pt x="109" y="89"/>
                  <a:pt x="105" y="94"/>
                </a:cubicBezTo>
                <a:cubicBezTo>
                  <a:pt x="102" y="100"/>
                  <a:pt x="99" y="102"/>
                  <a:pt x="97" y="102"/>
                </a:cubicBezTo>
                <a:cubicBezTo>
                  <a:pt x="95" y="102"/>
                  <a:pt x="93" y="98"/>
                  <a:pt x="91" y="90"/>
                </a:cubicBezTo>
                <a:cubicBezTo>
                  <a:pt x="90" y="88"/>
                  <a:pt x="89" y="82"/>
                  <a:pt x="87" y="72"/>
                </a:cubicBezTo>
                <a:cubicBezTo>
                  <a:pt x="86" y="63"/>
                  <a:pt x="82" y="59"/>
                  <a:pt x="75" y="60"/>
                </a:cubicBezTo>
                <a:cubicBezTo>
                  <a:pt x="73" y="60"/>
                  <a:pt x="68" y="62"/>
                  <a:pt x="63" y="67"/>
                </a:cubicBezTo>
                <a:cubicBezTo>
                  <a:pt x="59" y="70"/>
                  <a:pt x="55" y="74"/>
                  <a:pt x="51" y="77"/>
                </a:cubicBezTo>
                <a:cubicBezTo>
                  <a:pt x="55" y="82"/>
                  <a:pt x="55" y="82"/>
                  <a:pt x="55" y="82"/>
                </a:cubicBezTo>
                <a:cubicBezTo>
                  <a:pt x="58" y="79"/>
                  <a:pt x="60" y="78"/>
                  <a:pt x="61" y="78"/>
                </a:cubicBezTo>
                <a:cubicBezTo>
                  <a:pt x="64" y="78"/>
                  <a:pt x="67" y="82"/>
                  <a:pt x="69" y="91"/>
                </a:cubicBezTo>
                <a:cubicBezTo>
                  <a:pt x="72" y="98"/>
                  <a:pt x="74" y="106"/>
                  <a:pt x="76" y="114"/>
                </a:cubicBezTo>
                <a:cubicBezTo>
                  <a:pt x="79" y="122"/>
                  <a:pt x="84" y="126"/>
                  <a:pt x="89" y="126"/>
                </a:cubicBezTo>
                <a:cubicBezTo>
                  <a:pt x="97" y="126"/>
                  <a:pt x="106" y="120"/>
                  <a:pt x="118" y="106"/>
                </a:cubicBezTo>
                <a:cubicBezTo>
                  <a:pt x="129" y="93"/>
                  <a:pt x="135" y="82"/>
                  <a:pt x="135" y="75"/>
                </a:cubicBezTo>
                <a:cubicBezTo>
                  <a:pt x="135" y="64"/>
                  <a:pt x="131" y="59"/>
                  <a:pt x="123" y="59"/>
                </a:cubicBezTo>
                <a:close/>
                <a:moveTo>
                  <a:pt x="93" y="0"/>
                </a:moveTo>
                <a:cubicBezTo>
                  <a:pt x="41" y="0"/>
                  <a:pt x="0" y="41"/>
                  <a:pt x="0" y="93"/>
                </a:cubicBezTo>
                <a:cubicBezTo>
                  <a:pt x="0" y="144"/>
                  <a:pt x="41" y="186"/>
                  <a:pt x="93" y="186"/>
                </a:cubicBezTo>
                <a:cubicBezTo>
                  <a:pt x="144" y="186"/>
                  <a:pt x="186" y="144"/>
                  <a:pt x="186" y="93"/>
                </a:cubicBezTo>
                <a:cubicBezTo>
                  <a:pt x="186" y="41"/>
                  <a:pt x="144" y="0"/>
                  <a:pt x="93" y="0"/>
                </a:cubicBezTo>
                <a:close/>
                <a:moveTo>
                  <a:pt x="93" y="177"/>
                </a:moveTo>
                <a:cubicBezTo>
                  <a:pt x="46" y="177"/>
                  <a:pt x="8" y="139"/>
                  <a:pt x="8" y="93"/>
                </a:cubicBezTo>
                <a:cubicBezTo>
                  <a:pt x="8" y="46"/>
                  <a:pt x="46" y="8"/>
                  <a:pt x="93" y="8"/>
                </a:cubicBezTo>
                <a:cubicBezTo>
                  <a:pt x="139" y="8"/>
                  <a:pt x="177" y="46"/>
                  <a:pt x="177" y="93"/>
                </a:cubicBezTo>
                <a:cubicBezTo>
                  <a:pt x="177" y="139"/>
                  <a:pt x="139" y="177"/>
                  <a:pt x="93" y="17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316"/>
          <p:cNvSpPr>
            <a:spLocks noEditPoints="1"/>
          </p:cNvSpPr>
          <p:nvPr/>
        </p:nvSpPr>
        <p:spPr bwMode="auto">
          <a:xfrm>
            <a:off x="7351514" y="6102997"/>
            <a:ext cx="379071" cy="379071"/>
          </a:xfrm>
          <a:custGeom>
            <a:avLst/>
            <a:gdLst>
              <a:gd name="T0" fmla="*/ 93 w 186"/>
              <a:gd name="T1" fmla="*/ 0 h 186"/>
              <a:gd name="T2" fmla="*/ 0 w 186"/>
              <a:gd name="T3" fmla="*/ 93 h 186"/>
              <a:gd name="T4" fmla="*/ 93 w 186"/>
              <a:gd name="T5" fmla="*/ 186 h 186"/>
              <a:gd name="T6" fmla="*/ 186 w 186"/>
              <a:gd name="T7" fmla="*/ 93 h 186"/>
              <a:gd name="T8" fmla="*/ 93 w 186"/>
              <a:gd name="T9" fmla="*/ 0 h 186"/>
              <a:gd name="T10" fmla="*/ 93 w 186"/>
              <a:gd name="T11" fmla="*/ 177 h 186"/>
              <a:gd name="T12" fmla="*/ 9 w 186"/>
              <a:gd name="T13" fmla="*/ 93 h 186"/>
              <a:gd name="T14" fmla="*/ 93 w 186"/>
              <a:gd name="T15" fmla="*/ 8 h 186"/>
              <a:gd name="T16" fmla="*/ 177 w 186"/>
              <a:gd name="T17" fmla="*/ 93 h 186"/>
              <a:gd name="T18" fmla="*/ 93 w 186"/>
              <a:gd name="T19" fmla="*/ 177 h 186"/>
              <a:gd name="T20" fmla="*/ 127 w 186"/>
              <a:gd name="T21" fmla="*/ 63 h 186"/>
              <a:gd name="T22" fmla="*/ 118 w 186"/>
              <a:gd name="T23" fmla="*/ 63 h 186"/>
              <a:gd name="T24" fmla="*/ 118 w 186"/>
              <a:gd name="T25" fmla="*/ 76 h 186"/>
              <a:gd name="T26" fmla="*/ 106 w 186"/>
              <a:gd name="T27" fmla="*/ 76 h 186"/>
              <a:gd name="T28" fmla="*/ 106 w 186"/>
              <a:gd name="T29" fmla="*/ 84 h 186"/>
              <a:gd name="T30" fmla="*/ 118 w 186"/>
              <a:gd name="T31" fmla="*/ 84 h 186"/>
              <a:gd name="T32" fmla="*/ 118 w 186"/>
              <a:gd name="T33" fmla="*/ 97 h 186"/>
              <a:gd name="T34" fmla="*/ 127 w 186"/>
              <a:gd name="T35" fmla="*/ 97 h 186"/>
              <a:gd name="T36" fmla="*/ 127 w 186"/>
              <a:gd name="T37" fmla="*/ 84 h 186"/>
              <a:gd name="T38" fmla="*/ 140 w 186"/>
              <a:gd name="T39" fmla="*/ 84 h 186"/>
              <a:gd name="T40" fmla="*/ 140 w 186"/>
              <a:gd name="T41" fmla="*/ 76 h 186"/>
              <a:gd name="T42" fmla="*/ 127 w 186"/>
              <a:gd name="T43" fmla="*/ 76 h 186"/>
              <a:gd name="T44" fmla="*/ 127 w 186"/>
              <a:gd name="T45" fmla="*/ 63 h 186"/>
              <a:gd name="T46" fmla="*/ 93 w 186"/>
              <a:gd name="T47" fmla="*/ 96 h 186"/>
              <a:gd name="T48" fmla="*/ 89 w 186"/>
              <a:gd name="T49" fmla="*/ 91 h 186"/>
              <a:gd name="T50" fmla="*/ 92 w 186"/>
              <a:gd name="T51" fmla="*/ 87 h 186"/>
              <a:gd name="T52" fmla="*/ 98 w 186"/>
              <a:gd name="T53" fmla="*/ 75 h 186"/>
              <a:gd name="T54" fmla="*/ 95 w 186"/>
              <a:gd name="T55" fmla="*/ 66 h 186"/>
              <a:gd name="T56" fmla="*/ 97 w 186"/>
              <a:gd name="T57" fmla="*/ 66 h 186"/>
              <a:gd name="T58" fmla="*/ 106 w 186"/>
              <a:gd name="T59" fmla="*/ 59 h 186"/>
              <a:gd name="T60" fmla="*/ 82 w 186"/>
              <a:gd name="T61" fmla="*/ 59 h 186"/>
              <a:gd name="T62" fmla="*/ 63 w 186"/>
              <a:gd name="T63" fmla="*/ 75 h 186"/>
              <a:gd name="T64" fmla="*/ 79 w 186"/>
              <a:gd name="T65" fmla="*/ 91 h 186"/>
              <a:gd name="T66" fmla="*/ 79 w 186"/>
              <a:gd name="T67" fmla="*/ 93 h 186"/>
              <a:gd name="T68" fmla="*/ 80 w 186"/>
              <a:gd name="T69" fmla="*/ 97 h 186"/>
              <a:gd name="T70" fmla="*/ 59 w 186"/>
              <a:gd name="T71" fmla="*/ 113 h 186"/>
              <a:gd name="T72" fmla="*/ 80 w 186"/>
              <a:gd name="T73" fmla="*/ 126 h 186"/>
              <a:gd name="T74" fmla="*/ 101 w 186"/>
              <a:gd name="T75" fmla="*/ 110 h 186"/>
              <a:gd name="T76" fmla="*/ 93 w 186"/>
              <a:gd name="T77" fmla="*/ 96 h 186"/>
              <a:gd name="T78" fmla="*/ 74 w 186"/>
              <a:gd name="T79" fmla="*/ 75 h 186"/>
              <a:gd name="T80" fmla="*/ 76 w 186"/>
              <a:gd name="T81" fmla="*/ 67 h 186"/>
              <a:gd name="T82" fmla="*/ 79 w 186"/>
              <a:gd name="T83" fmla="*/ 65 h 186"/>
              <a:gd name="T84" fmla="*/ 79 w 186"/>
              <a:gd name="T85" fmla="*/ 64 h 186"/>
              <a:gd name="T86" fmla="*/ 79 w 186"/>
              <a:gd name="T87" fmla="*/ 64 h 186"/>
              <a:gd name="T88" fmla="*/ 79 w 186"/>
              <a:gd name="T89" fmla="*/ 65 h 186"/>
              <a:gd name="T90" fmla="*/ 88 w 186"/>
              <a:gd name="T91" fmla="*/ 76 h 186"/>
              <a:gd name="T92" fmla="*/ 86 w 186"/>
              <a:gd name="T93" fmla="*/ 84 h 186"/>
              <a:gd name="T94" fmla="*/ 82 w 186"/>
              <a:gd name="T95" fmla="*/ 86 h 186"/>
              <a:gd name="T96" fmla="*/ 82 w 186"/>
              <a:gd name="T97" fmla="*/ 86 h 186"/>
              <a:gd name="T98" fmla="*/ 74 w 186"/>
              <a:gd name="T99" fmla="*/ 75 h 186"/>
              <a:gd name="T100" fmla="*/ 80 w 186"/>
              <a:gd name="T101" fmla="*/ 120 h 186"/>
              <a:gd name="T102" fmla="*/ 70 w 186"/>
              <a:gd name="T103" fmla="*/ 111 h 186"/>
              <a:gd name="T104" fmla="*/ 81 w 186"/>
              <a:gd name="T105" fmla="*/ 102 h 186"/>
              <a:gd name="T106" fmla="*/ 81 w 186"/>
              <a:gd name="T107" fmla="*/ 101 h 186"/>
              <a:gd name="T108" fmla="*/ 81 w 186"/>
              <a:gd name="T109" fmla="*/ 101 h 186"/>
              <a:gd name="T110" fmla="*/ 82 w 186"/>
              <a:gd name="T111" fmla="*/ 102 h 186"/>
              <a:gd name="T112" fmla="*/ 86 w 186"/>
              <a:gd name="T113" fmla="*/ 103 h 186"/>
              <a:gd name="T114" fmla="*/ 87 w 186"/>
              <a:gd name="T115" fmla="*/ 104 h 186"/>
              <a:gd name="T116" fmla="*/ 92 w 186"/>
              <a:gd name="T117" fmla="*/ 110 h 186"/>
              <a:gd name="T118" fmla="*/ 92 w 186"/>
              <a:gd name="T119" fmla="*/ 111 h 186"/>
              <a:gd name="T120" fmla="*/ 80 w 186"/>
              <a:gd name="T121" fmla="*/ 120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86" h="186">
                <a:moveTo>
                  <a:pt x="93" y="0"/>
                </a:moveTo>
                <a:cubicBezTo>
                  <a:pt x="42" y="0"/>
                  <a:pt x="0" y="41"/>
                  <a:pt x="0" y="93"/>
                </a:cubicBezTo>
                <a:cubicBezTo>
                  <a:pt x="0" y="144"/>
                  <a:pt x="42" y="186"/>
                  <a:pt x="93" y="186"/>
                </a:cubicBezTo>
                <a:cubicBezTo>
                  <a:pt x="144" y="186"/>
                  <a:pt x="186" y="144"/>
                  <a:pt x="186" y="93"/>
                </a:cubicBezTo>
                <a:cubicBezTo>
                  <a:pt x="186" y="41"/>
                  <a:pt x="144" y="0"/>
                  <a:pt x="93" y="0"/>
                </a:cubicBezTo>
                <a:close/>
                <a:moveTo>
                  <a:pt x="93" y="177"/>
                </a:moveTo>
                <a:cubicBezTo>
                  <a:pt x="47" y="177"/>
                  <a:pt x="9" y="139"/>
                  <a:pt x="9" y="93"/>
                </a:cubicBezTo>
                <a:cubicBezTo>
                  <a:pt x="9" y="46"/>
                  <a:pt x="47" y="8"/>
                  <a:pt x="93" y="8"/>
                </a:cubicBezTo>
                <a:cubicBezTo>
                  <a:pt x="140" y="8"/>
                  <a:pt x="177" y="46"/>
                  <a:pt x="177" y="93"/>
                </a:cubicBezTo>
                <a:cubicBezTo>
                  <a:pt x="177" y="139"/>
                  <a:pt x="140" y="177"/>
                  <a:pt x="93" y="177"/>
                </a:cubicBezTo>
                <a:close/>
                <a:moveTo>
                  <a:pt x="127" y="63"/>
                </a:moveTo>
                <a:cubicBezTo>
                  <a:pt x="118" y="63"/>
                  <a:pt x="118" y="63"/>
                  <a:pt x="118" y="63"/>
                </a:cubicBezTo>
                <a:cubicBezTo>
                  <a:pt x="118" y="76"/>
                  <a:pt x="118" y="76"/>
                  <a:pt x="118" y="76"/>
                </a:cubicBezTo>
                <a:cubicBezTo>
                  <a:pt x="106" y="76"/>
                  <a:pt x="106" y="76"/>
                  <a:pt x="106" y="76"/>
                </a:cubicBezTo>
                <a:cubicBezTo>
                  <a:pt x="106" y="84"/>
                  <a:pt x="106" y="84"/>
                  <a:pt x="106" y="84"/>
                </a:cubicBezTo>
                <a:cubicBezTo>
                  <a:pt x="118" y="84"/>
                  <a:pt x="118" y="84"/>
                  <a:pt x="118" y="84"/>
                </a:cubicBezTo>
                <a:cubicBezTo>
                  <a:pt x="118" y="97"/>
                  <a:pt x="118" y="97"/>
                  <a:pt x="118" y="97"/>
                </a:cubicBezTo>
                <a:cubicBezTo>
                  <a:pt x="127" y="97"/>
                  <a:pt x="127" y="97"/>
                  <a:pt x="127" y="97"/>
                </a:cubicBezTo>
                <a:cubicBezTo>
                  <a:pt x="127" y="84"/>
                  <a:pt x="127" y="84"/>
                  <a:pt x="127" y="84"/>
                </a:cubicBezTo>
                <a:cubicBezTo>
                  <a:pt x="140" y="84"/>
                  <a:pt x="140" y="84"/>
                  <a:pt x="140" y="84"/>
                </a:cubicBezTo>
                <a:cubicBezTo>
                  <a:pt x="140" y="76"/>
                  <a:pt x="140" y="76"/>
                  <a:pt x="140" y="76"/>
                </a:cubicBezTo>
                <a:cubicBezTo>
                  <a:pt x="127" y="76"/>
                  <a:pt x="127" y="76"/>
                  <a:pt x="127" y="76"/>
                </a:cubicBezTo>
                <a:lnTo>
                  <a:pt x="127" y="63"/>
                </a:lnTo>
                <a:close/>
                <a:moveTo>
                  <a:pt x="93" y="96"/>
                </a:moveTo>
                <a:cubicBezTo>
                  <a:pt x="91" y="95"/>
                  <a:pt x="89" y="92"/>
                  <a:pt x="89" y="91"/>
                </a:cubicBezTo>
                <a:cubicBezTo>
                  <a:pt x="89" y="90"/>
                  <a:pt x="89" y="90"/>
                  <a:pt x="92" y="87"/>
                </a:cubicBezTo>
                <a:cubicBezTo>
                  <a:pt x="96" y="84"/>
                  <a:pt x="98" y="80"/>
                  <a:pt x="98" y="75"/>
                </a:cubicBezTo>
                <a:cubicBezTo>
                  <a:pt x="98" y="72"/>
                  <a:pt x="97" y="68"/>
                  <a:pt x="95" y="66"/>
                </a:cubicBezTo>
                <a:cubicBezTo>
                  <a:pt x="97" y="66"/>
                  <a:pt x="97" y="66"/>
                  <a:pt x="97" y="66"/>
                </a:cubicBezTo>
                <a:cubicBezTo>
                  <a:pt x="106" y="59"/>
                  <a:pt x="106" y="59"/>
                  <a:pt x="106" y="59"/>
                </a:cubicBezTo>
                <a:cubicBezTo>
                  <a:pt x="82" y="59"/>
                  <a:pt x="82" y="59"/>
                  <a:pt x="82" y="59"/>
                </a:cubicBezTo>
                <a:cubicBezTo>
                  <a:pt x="72" y="59"/>
                  <a:pt x="63" y="67"/>
                  <a:pt x="63" y="75"/>
                </a:cubicBezTo>
                <a:cubicBezTo>
                  <a:pt x="63" y="84"/>
                  <a:pt x="70" y="91"/>
                  <a:pt x="79" y="91"/>
                </a:cubicBezTo>
                <a:cubicBezTo>
                  <a:pt x="79" y="92"/>
                  <a:pt x="79" y="93"/>
                  <a:pt x="79" y="93"/>
                </a:cubicBezTo>
                <a:cubicBezTo>
                  <a:pt x="79" y="95"/>
                  <a:pt x="79" y="96"/>
                  <a:pt x="80" y="97"/>
                </a:cubicBezTo>
                <a:cubicBezTo>
                  <a:pt x="69" y="97"/>
                  <a:pt x="59" y="104"/>
                  <a:pt x="59" y="113"/>
                </a:cubicBezTo>
                <a:cubicBezTo>
                  <a:pt x="59" y="121"/>
                  <a:pt x="68" y="126"/>
                  <a:pt x="80" y="126"/>
                </a:cubicBezTo>
                <a:cubicBezTo>
                  <a:pt x="94" y="126"/>
                  <a:pt x="101" y="118"/>
                  <a:pt x="101" y="110"/>
                </a:cubicBezTo>
                <a:cubicBezTo>
                  <a:pt x="101" y="104"/>
                  <a:pt x="99" y="100"/>
                  <a:pt x="93" y="96"/>
                </a:cubicBezTo>
                <a:close/>
                <a:moveTo>
                  <a:pt x="74" y="75"/>
                </a:moveTo>
                <a:cubicBezTo>
                  <a:pt x="73" y="72"/>
                  <a:pt x="74" y="69"/>
                  <a:pt x="76" y="67"/>
                </a:cubicBezTo>
                <a:cubicBezTo>
                  <a:pt x="76" y="66"/>
                  <a:pt x="78" y="65"/>
                  <a:pt x="79" y="65"/>
                </a:cubicBezTo>
                <a:cubicBezTo>
                  <a:pt x="79" y="64"/>
                  <a:pt x="79" y="64"/>
                  <a:pt x="79" y="64"/>
                </a:cubicBezTo>
                <a:cubicBezTo>
                  <a:pt x="79" y="64"/>
                  <a:pt x="79" y="64"/>
                  <a:pt x="79" y="64"/>
                </a:cubicBezTo>
                <a:cubicBezTo>
                  <a:pt x="79" y="65"/>
                  <a:pt x="79" y="65"/>
                  <a:pt x="79" y="65"/>
                </a:cubicBezTo>
                <a:cubicBezTo>
                  <a:pt x="83" y="65"/>
                  <a:pt x="87" y="70"/>
                  <a:pt x="88" y="76"/>
                </a:cubicBezTo>
                <a:cubicBezTo>
                  <a:pt x="88" y="79"/>
                  <a:pt x="88" y="82"/>
                  <a:pt x="86" y="84"/>
                </a:cubicBezTo>
                <a:cubicBezTo>
                  <a:pt x="85" y="85"/>
                  <a:pt x="84" y="86"/>
                  <a:pt x="82" y="86"/>
                </a:cubicBezTo>
                <a:cubicBezTo>
                  <a:pt x="82" y="86"/>
                  <a:pt x="82" y="86"/>
                  <a:pt x="82" y="86"/>
                </a:cubicBezTo>
                <a:cubicBezTo>
                  <a:pt x="78" y="86"/>
                  <a:pt x="74" y="81"/>
                  <a:pt x="74" y="75"/>
                </a:cubicBezTo>
                <a:close/>
                <a:moveTo>
                  <a:pt x="80" y="120"/>
                </a:moveTo>
                <a:cubicBezTo>
                  <a:pt x="74" y="120"/>
                  <a:pt x="70" y="116"/>
                  <a:pt x="70" y="111"/>
                </a:cubicBezTo>
                <a:cubicBezTo>
                  <a:pt x="70" y="106"/>
                  <a:pt x="75" y="102"/>
                  <a:pt x="81" y="102"/>
                </a:cubicBezTo>
                <a:cubicBezTo>
                  <a:pt x="81" y="101"/>
                  <a:pt x="81" y="101"/>
                  <a:pt x="81" y="101"/>
                </a:cubicBezTo>
                <a:cubicBezTo>
                  <a:pt x="81" y="101"/>
                  <a:pt x="81" y="101"/>
                  <a:pt x="81" y="101"/>
                </a:cubicBezTo>
                <a:cubicBezTo>
                  <a:pt x="82" y="102"/>
                  <a:pt x="82" y="102"/>
                  <a:pt x="82" y="102"/>
                </a:cubicBezTo>
                <a:cubicBezTo>
                  <a:pt x="83" y="102"/>
                  <a:pt x="84" y="103"/>
                  <a:pt x="86" y="103"/>
                </a:cubicBezTo>
                <a:cubicBezTo>
                  <a:pt x="87" y="104"/>
                  <a:pt x="87" y="104"/>
                  <a:pt x="87" y="104"/>
                </a:cubicBezTo>
                <a:cubicBezTo>
                  <a:pt x="90" y="106"/>
                  <a:pt x="92" y="108"/>
                  <a:pt x="92" y="110"/>
                </a:cubicBezTo>
                <a:cubicBezTo>
                  <a:pt x="92" y="110"/>
                  <a:pt x="92" y="111"/>
                  <a:pt x="92" y="111"/>
                </a:cubicBezTo>
                <a:cubicBezTo>
                  <a:pt x="92" y="117"/>
                  <a:pt x="88" y="120"/>
                  <a:pt x="80" y="12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Freeform 317"/>
          <p:cNvSpPr>
            <a:spLocks noEditPoints="1"/>
          </p:cNvSpPr>
          <p:nvPr/>
        </p:nvSpPr>
        <p:spPr bwMode="auto">
          <a:xfrm>
            <a:off x="8073872" y="6102997"/>
            <a:ext cx="376835" cy="379071"/>
          </a:xfrm>
          <a:custGeom>
            <a:avLst/>
            <a:gdLst>
              <a:gd name="T0" fmla="*/ 59 w 185"/>
              <a:gd name="T1" fmla="*/ 126 h 186"/>
              <a:gd name="T2" fmla="*/ 76 w 185"/>
              <a:gd name="T3" fmla="*/ 126 h 186"/>
              <a:gd name="T4" fmla="*/ 76 w 185"/>
              <a:gd name="T5" fmla="*/ 80 h 186"/>
              <a:gd name="T6" fmla="*/ 59 w 185"/>
              <a:gd name="T7" fmla="*/ 80 h 186"/>
              <a:gd name="T8" fmla="*/ 59 w 185"/>
              <a:gd name="T9" fmla="*/ 126 h 186"/>
              <a:gd name="T10" fmla="*/ 67 w 185"/>
              <a:gd name="T11" fmla="*/ 59 h 186"/>
              <a:gd name="T12" fmla="*/ 59 w 185"/>
              <a:gd name="T13" fmla="*/ 67 h 186"/>
              <a:gd name="T14" fmla="*/ 67 w 185"/>
              <a:gd name="T15" fmla="*/ 76 h 186"/>
              <a:gd name="T16" fmla="*/ 76 w 185"/>
              <a:gd name="T17" fmla="*/ 67 h 186"/>
              <a:gd name="T18" fmla="*/ 67 w 185"/>
              <a:gd name="T19" fmla="*/ 59 h 186"/>
              <a:gd name="T20" fmla="*/ 115 w 185"/>
              <a:gd name="T21" fmla="*/ 80 h 186"/>
              <a:gd name="T22" fmla="*/ 101 w 185"/>
              <a:gd name="T23" fmla="*/ 88 h 186"/>
              <a:gd name="T24" fmla="*/ 101 w 185"/>
              <a:gd name="T25" fmla="*/ 80 h 186"/>
              <a:gd name="T26" fmla="*/ 84 w 185"/>
              <a:gd name="T27" fmla="*/ 80 h 186"/>
              <a:gd name="T28" fmla="*/ 84 w 185"/>
              <a:gd name="T29" fmla="*/ 126 h 186"/>
              <a:gd name="T30" fmla="*/ 101 w 185"/>
              <a:gd name="T31" fmla="*/ 126 h 186"/>
              <a:gd name="T32" fmla="*/ 101 w 185"/>
              <a:gd name="T33" fmla="*/ 101 h 186"/>
              <a:gd name="T34" fmla="*/ 108 w 185"/>
              <a:gd name="T35" fmla="*/ 93 h 186"/>
              <a:gd name="T36" fmla="*/ 114 w 185"/>
              <a:gd name="T37" fmla="*/ 101 h 186"/>
              <a:gd name="T38" fmla="*/ 114 w 185"/>
              <a:gd name="T39" fmla="*/ 126 h 186"/>
              <a:gd name="T40" fmla="*/ 130 w 185"/>
              <a:gd name="T41" fmla="*/ 126 h 186"/>
              <a:gd name="T42" fmla="*/ 130 w 185"/>
              <a:gd name="T43" fmla="*/ 101 h 186"/>
              <a:gd name="T44" fmla="*/ 115 w 185"/>
              <a:gd name="T45" fmla="*/ 80 h 186"/>
              <a:gd name="T46" fmla="*/ 92 w 185"/>
              <a:gd name="T47" fmla="*/ 0 h 186"/>
              <a:gd name="T48" fmla="*/ 0 w 185"/>
              <a:gd name="T49" fmla="*/ 93 h 186"/>
              <a:gd name="T50" fmla="*/ 92 w 185"/>
              <a:gd name="T51" fmla="*/ 186 h 186"/>
              <a:gd name="T52" fmla="*/ 185 w 185"/>
              <a:gd name="T53" fmla="*/ 93 h 186"/>
              <a:gd name="T54" fmla="*/ 92 w 185"/>
              <a:gd name="T55" fmla="*/ 0 h 186"/>
              <a:gd name="T56" fmla="*/ 92 w 185"/>
              <a:gd name="T57" fmla="*/ 177 h 186"/>
              <a:gd name="T58" fmla="*/ 8 w 185"/>
              <a:gd name="T59" fmla="*/ 93 h 186"/>
              <a:gd name="T60" fmla="*/ 92 w 185"/>
              <a:gd name="T61" fmla="*/ 8 h 186"/>
              <a:gd name="T62" fmla="*/ 177 w 185"/>
              <a:gd name="T63" fmla="*/ 93 h 186"/>
              <a:gd name="T64" fmla="*/ 92 w 185"/>
              <a:gd name="T65" fmla="*/ 177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85" h="186">
                <a:moveTo>
                  <a:pt x="59" y="126"/>
                </a:moveTo>
                <a:cubicBezTo>
                  <a:pt x="76" y="126"/>
                  <a:pt x="76" y="126"/>
                  <a:pt x="76" y="126"/>
                </a:cubicBezTo>
                <a:cubicBezTo>
                  <a:pt x="76" y="80"/>
                  <a:pt x="76" y="80"/>
                  <a:pt x="76" y="80"/>
                </a:cubicBezTo>
                <a:cubicBezTo>
                  <a:pt x="59" y="80"/>
                  <a:pt x="59" y="80"/>
                  <a:pt x="59" y="80"/>
                </a:cubicBezTo>
                <a:lnTo>
                  <a:pt x="59" y="126"/>
                </a:lnTo>
                <a:close/>
                <a:moveTo>
                  <a:pt x="67" y="59"/>
                </a:moveTo>
                <a:cubicBezTo>
                  <a:pt x="62" y="59"/>
                  <a:pt x="59" y="63"/>
                  <a:pt x="59" y="67"/>
                </a:cubicBezTo>
                <a:cubicBezTo>
                  <a:pt x="59" y="72"/>
                  <a:pt x="62" y="76"/>
                  <a:pt x="67" y="76"/>
                </a:cubicBezTo>
                <a:cubicBezTo>
                  <a:pt x="72" y="76"/>
                  <a:pt x="76" y="72"/>
                  <a:pt x="76" y="67"/>
                </a:cubicBezTo>
                <a:cubicBezTo>
                  <a:pt x="76" y="63"/>
                  <a:pt x="72" y="59"/>
                  <a:pt x="67" y="59"/>
                </a:cubicBezTo>
                <a:close/>
                <a:moveTo>
                  <a:pt x="115" y="80"/>
                </a:moveTo>
                <a:cubicBezTo>
                  <a:pt x="103" y="80"/>
                  <a:pt x="101" y="88"/>
                  <a:pt x="101" y="88"/>
                </a:cubicBezTo>
                <a:cubicBezTo>
                  <a:pt x="101" y="80"/>
                  <a:pt x="101" y="80"/>
                  <a:pt x="101" y="80"/>
                </a:cubicBezTo>
                <a:cubicBezTo>
                  <a:pt x="84" y="80"/>
                  <a:pt x="84" y="80"/>
                  <a:pt x="84" y="80"/>
                </a:cubicBezTo>
                <a:cubicBezTo>
                  <a:pt x="84" y="126"/>
                  <a:pt x="84" y="126"/>
                  <a:pt x="84" y="126"/>
                </a:cubicBezTo>
                <a:cubicBezTo>
                  <a:pt x="101" y="126"/>
                  <a:pt x="101" y="126"/>
                  <a:pt x="101" y="126"/>
                </a:cubicBezTo>
                <a:cubicBezTo>
                  <a:pt x="101" y="101"/>
                  <a:pt x="101" y="101"/>
                  <a:pt x="101" y="101"/>
                </a:cubicBezTo>
                <a:cubicBezTo>
                  <a:pt x="101" y="101"/>
                  <a:pt x="101" y="93"/>
                  <a:pt x="108" y="93"/>
                </a:cubicBezTo>
                <a:cubicBezTo>
                  <a:pt x="112" y="93"/>
                  <a:pt x="114" y="96"/>
                  <a:pt x="114" y="101"/>
                </a:cubicBezTo>
                <a:cubicBezTo>
                  <a:pt x="114" y="126"/>
                  <a:pt x="114" y="126"/>
                  <a:pt x="114" y="126"/>
                </a:cubicBezTo>
                <a:cubicBezTo>
                  <a:pt x="130" y="126"/>
                  <a:pt x="130" y="126"/>
                  <a:pt x="130" y="126"/>
                </a:cubicBezTo>
                <a:cubicBezTo>
                  <a:pt x="130" y="101"/>
                  <a:pt x="130" y="101"/>
                  <a:pt x="130" y="101"/>
                </a:cubicBezTo>
                <a:cubicBezTo>
                  <a:pt x="130" y="88"/>
                  <a:pt x="125" y="80"/>
                  <a:pt x="115" y="80"/>
                </a:cubicBezTo>
                <a:close/>
                <a:moveTo>
                  <a:pt x="92" y="0"/>
                </a:moveTo>
                <a:cubicBezTo>
                  <a:pt x="41" y="0"/>
                  <a:pt x="0" y="41"/>
                  <a:pt x="0" y="93"/>
                </a:cubicBezTo>
                <a:cubicBezTo>
                  <a:pt x="0" y="144"/>
                  <a:pt x="41" y="186"/>
                  <a:pt x="92" y="186"/>
                </a:cubicBezTo>
                <a:cubicBezTo>
                  <a:pt x="144" y="186"/>
                  <a:pt x="185" y="144"/>
                  <a:pt x="185" y="93"/>
                </a:cubicBezTo>
                <a:cubicBezTo>
                  <a:pt x="185" y="41"/>
                  <a:pt x="144" y="0"/>
                  <a:pt x="92" y="0"/>
                </a:cubicBezTo>
                <a:close/>
                <a:moveTo>
                  <a:pt x="92" y="177"/>
                </a:moveTo>
                <a:cubicBezTo>
                  <a:pt x="46" y="177"/>
                  <a:pt x="8" y="139"/>
                  <a:pt x="8" y="93"/>
                </a:cubicBezTo>
                <a:cubicBezTo>
                  <a:pt x="8" y="46"/>
                  <a:pt x="46" y="8"/>
                  <a:pt x="92" y="8"/>
                </a:cubicBezTo>
                <a:cubicBezTo>
                  <a:pt x="139" y="8"/>
                  <a:pt x="177" y="46"/>
                  <a:pt x="177" y="93"/>
                </a:cubicBezTo>
                <a:cubicBezTo>
                  <a:pt x="177" y="139"/>
                  <a:pt x="139" y="177"/>
                  <a:pt x="92" y="17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318"/>
          <p:cNvSpPr>
            <a:spLocks noEditPoints="1"/>
          </p:cNvSpPr>
          <p:nvPr/>
        </p:nvSpPr>
        <p:spPr bwMode="auto">
          <a:xfrm>
            <a:off x="3741294" y="6102997"/>
            <a:ext cx="377952" cy="379071"/>
          </a:xfrm>
          <a:custGeom>
            <a:avLst/>
            <a:gdLst>
              <a:gd name="T0" fmla="*/ 93 w 186"/>
              <a:gd name="T1" fmla="*/ 0 h 186"/>
              <a:gd name="T2" fmla="*/ 0 w 186"/>
              <a:gd name="T3" fmla="*/ 93 h 186"/>
              <a:gd name="T4" fmla="*/ 93 w 186"/>
              <a:gd name="T5" fmla="*/ 186 h 186"/>
              <a:gd name="T6" fmla="*/ 186 w 186"/>
              <a:gd name="T7" fmla="*/ 93 h 186"/>
              <a:gd name="T8" fmla="*/ 93 w 186"/>
              <a:gd name="T9" fmla="*/ 0 h 186"/>
              <a:gd name="T10" fmla="*/ 93 w 186"/>
              <a:gd name="T11" fmla="*/ 177 h 186"/>
              <a:gd name="T12" fmla="*/ 8 w 186"/>
              <a:gd name="T13" fmla="*/ 93 h 186"/>
              <a:gd name="T14" fmla="*/ 93 w 186"/>
              <a:gd name="T15" fmla="*/ 8 h 186"/>
              <a:gd name="T16" fmla="*/ 177 w 186"/>
              <a:gd name="T17" fmla="*/ 93 h 186"/>
              <a:gd name="T18" fmla="*/ 93 w 186"/>
              <a:gd name="T19" fmla="*/ 177 h 186"/>
              <a:gd name="T20" fmla="*/ 100 w 186"/>
              <a:gd name="T21" fmla="*/ 114 h 186"/>
              <a:gd name="T22" fmla="*/ 97 w 186"/>
              <a:gd name="T23" fmla="*/ 111 h 186"/>
              <a:gd name="T24" fmla="*/ 97 w 186"/>
              <a:gd name="T25" fmla="*/ 88 h 186"/>
              <a:gd name="T26" fmla="*/ 114 w 186"/>
              <a:gd name="T27" fmla="*/ 88 h 186"/>
              <a:gd name="T28" fmla="*/ 114 w 186"/>
              <a:gd name="T29" fmla="*/ 76 h 186"/>
              <a:gd name="T30" fmla="*/ 97 w 186"/>
              <a:gd name="T31" fmla="*/ 76 h 186"/>
              <a:gd name="T32" fmla="*/ 97 w 186"/>
              <a:gd name="T33" fmla="*/ 59 h 186"/>
              <a:gd name="T34" fmla="*/ 86 w 186"/>
              <a:gd name="T35" fmla="*/ 59 h 186"/>
              <a:gd name="T36" fmla="*/ 84 w 186"/>
              <a:gd name="T37" fmla="*/ 68 h 186"/>
              <a:gd name="T38" fmla="*/ 79 w 186"/>
              <a:gd name="T39" fmla="*/ 73 h 186"/>
              <a:gd name="T40" fmla="*/ 72 w 186"/>
              <a:gd name="T41" fmla="*/ 77 h 186"/>
              <a:gd name="T42" fmla="*/ 72 w 186"/>
              <a:gd name="T43" fmla="*/ 89 h 186"/>
              <a:gd name="T44" fmla="*/ 80 w 186"/>
              <a:gd name="T45" fmla="*/ 88 h 186"/>
              <a:gd name="T46" fmla="*/ 80 w 186"/>
              <a:gd name="T47" fmla="*/ 110 h 186"/>
              <a:gd name="T48" fmla="*/ 81 w 186"/>
              <a:gd name="T49" fmla="*/ 117 h 186"/>
              <a:gd name="T50" fmla="*/ 85 w 186"/>
              <a:gd name="T51" fmla="*/ 122 h 186"/>
              <a:gd name="T52" fmla="*/ 91 w 186"/>
              <a:gd name="T53" fmla="*/ 125 h 186"/>
              <a:gd name="T54" fmla="*/ 100 w 186"/>
              <a:gd name="T55" fmla="*/ 126 h 186"/>
              <a:gd name="T56" fmla="*/ 108 w 186"/>
              <a:gd name="T57" fmla="*/ 126 h 186"/>
              <a:gd name="T58" fmla="*/ 117 w 186"/>
              <a:gd name="T59" fmla="*/ 123 h 186"/>
              <a:gd name="T60" fmla="*/ 117 w 186"/>
              <a:gd name="T61" fmla="*/ 112 h 186"/>
              <a:gd name="T62" fmla="*/ 105 w 186"/>
              <a:gd name="T63" fmla="*/ 115 h 186"/>
              <a:gd name="T64" fmla="*/ 100 w 186"/>
              <a:gd name="T65" fmla="*/ 114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86" h="186">
                <a:moveTo>
                  <a:pt x="93" y="0"/>
                </a:moveTo>
                <a:cubicBezTo>
                  <a:pt x="42" y="0"/>
                  <a:pt x="0" y="41"/>
                  <a:pt x="0" y="93"/>
                </a:cubicBezTo>
                <a:cubicBezTo>
                  <a:pt x="0" y="144"/>
                  <a:pt x="42" y="186"/>
                  <a:pt x="93" y="186"/>
                </a:cubicBezTo>
                <a:cubicBezTo>
                  <a:pt x="144" y="186"/>
                  <a:pt x="186" y="144"/>
                  <a:pt x="186" y="93"/>
                </a:cubicBezTo>
                <a:cubicBezTo>
                  <a:pt x="186" y="41"/>
                  <a:pt x="144" y="0"/>
                  <a:pt x="93" y="0"/>
                </a:cubicBezTo>
                <a:close/>
                <a:moveTo>
                  <a:pt x="93" y="177"/>
                </a:moveTo>
                <a:cubicBezTo>
                  <a:pt x="46" y="177"/>
                  <a:pt x="8" y="139"/>
                  <a:pt x="8" y="93"/>
                </a:cubicBezTo>
                <a:cubicBezTo>
                  <a:pt x="8" y="46"/>
                  <a:pt x="46" y="8"/>
                  <a:pt x="93" y="8"/>
                </a:cubicBezTo>
                <a:cubicBezTo>
                  <a:pt x="139" y="8"/>
                  <a:pt x="177" y="46"/>
                  <a:pt x="177" y="93"/>
                </a:cubicBezTo>
                <a:cubicBezTo>
                  <a:pt x="177" y="139"/>
                  <a:pt x="139" y="177"/>
                  <a:pt x="93" y="177"/>
                </a:cubicBezTo>
                <a:close/>
                <a:moveTo>
                  <a:pt x="100" y="114"/>
                </a:moveTo>
                <a:cubicBezTo>
                  <a:pt x="98" y="113"/>
                  <a:pt x="98" y="113"/>
                  <a:pt x="97" y="111"/>
                </a:cubicBezTo>
                <a:cubicBezTo>
                  <a:pt x="97" y="111"/>
                  <a:pt x="97" y="88"/>
                  <a:pt x="97" y="88"/>
                </a:cubicBezTo>
                <a:cubicBezTo>
                  <a:pt x="114" y="88"/>
                  <a:pt x="114" y="88"/>
                  <a:pt x="114" y="88"/>
                </a:cubicBezTo>
                <a:cubicBezTo>
                  <a:pt x="114" y="76"/>
                  <a:pt x="114" y="76"/>
                  <a:pt x="114" y="76"/>
                </a:cubicBezTo>
                <a:cubicBezTo>
                  <a:pt x="97" y="76"/>
                  <a:pt x="97" y="76"/>
                  <a:pt x="97" y="76"/>
                </a:cubicBezTo>
                <a:cubicBezTo>
                  <a:pt x="97" y="59"/>
                  <a:pt x="97" y="59"/>
                  <a:pt x="97" y="59"/>
                </a:cubicBezTo>
                <a:cubicBezTo>
                  <a:pt x="86" y="59"/>
                  <a:pt x="86" y="59"/>
                  <a:pt x="86" y="59"/>
                </a:cubicBezTo>
                <a:cubicBezTo>
                  <a:pt x="86" y="63"/>
                  <a:pt x="85" y="65"/>
                  <a:pt x="84" y="68"/>
                </a:cubicBezTo>
                <a:cubicBezTo>
                  <a:pt x="83" y="70"/>
                  <a:pt x="81" y="72"/>
                  <a:pt x="79" y="73"/>
                </a:cubicBezTo>
                <a:cubicBezTo>
                  <a:pt x="77" y="75"/>
                  <a:pt x="75" y="76"/>
                  <a:pt x="72" y="77"/>
                </a:cubicBezTo>
                <a:cubicBezTo>
                  <a:pt x="72" y="89"/>
                  <a:pt x="72" y="89"/>
                  <a:pt x="72" y="89"/>
                </a:cubicBezTo>
                <a:cubicBezTo>
                  <a:pt x="80" y="88"/>
                  <a:pt x="80" y="88"/>
                  <a:pt x="80" y="88"/>
                </a:cubicBezTo>
                <a:cubicBezTo>
                  <a:pt x="80" y="110"/>
                  <a:pt x="80" y="110"/>
                  <a:pt x="80" y="110"/>
                </a:cubicBezTo>
                <a:cubicBezTo>
                  <a:pt x="80" y="113"/>
                  <a:pt x="81" y="116"/>
                  <a:pt x="81" y="117"/>
                </a:cubicBezTo>
                <a:cubicBezTo>
                  <a:pt x="82" y="119"/>
                  <a:pt x="83" y="121"/>
                  <a:pt x="85" y="122"/>
                </a:cubicBezTo>
                <a:cubicBezTo>
                  <a:pt x="87" y="123"/>
                  <a:pt x="89" y="125"/>
                  <a:pt x="91" y="125"/>
                </a:cubicBezTo>
                <a:cubicBezTo>
                  <a:pt x="94" y="126"/>
                  <a:pt x="97" y="126"/>
                  <a:pt x="100" y="126"/>
                </a:cubicBezTo>
                <a:cubicBezTo>
                  <a:pt x="103" y="126"/>
                  <a:pt x="105" y="126"/>
                  <a:pt x="108" y="126"/>
                </a:cubicBezTo>
                <a:cubicBezTo>
                  <a:pt x="110" y="125"/>
                  <a:pt x="114" y="124"/>
                  <a:pt x="117" y="123"/>
                </a:cubicBezTo>
                <a:cubicBezTo>
                  <a:pt x="117" y="112"/>
                  <a:pt x="117" y="112"/>
                  <a:pt x="117" y="112"/>
                </a:cubicBezTo>
                <a:cubicBezTo>
                  <a:pt x="113" y="115"/>
                  <a:pt x="109" y="115"/>
                  <a:pt x="105" y="115"/>
                </a:cubicBezTo>
                <a:cubicBezTo>
                  <a:pt x="103" y="115"/>
                  <a:pt x="101" y="115"/>
                  <a:pt x="100" y="11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492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Emulsiones o cremas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2CF275A-5F25-4288-B3BA-D598F26D565D}"/>
              </a:ext>
            </a:extLst>
          </p:cNvPr>
          <p:cNvSpPr txBox="1"/>
          <p:nvPr/>
        </p:nvSpPr>
        <p:spPr>
          <a:xfrm>
            <a:off x="626497" y="1437483"/>
            <a:ext cx="109390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Existen dos tipos de emulsiones de uso habitual en formulación magistral tópica:</a:t>
            </a:r>
          </a:p>
          <a:p>
            <a:pPr marL="2171700" lvl="4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Emulsiones de fase externa acuosa O/W (</a:t>
            </a:r>
            <a:r>
              <a:rPr lang="es-ES" sz="2000" dirty="0" err="1">
                <a:latin typeface="Approach"/>
              </a:rPr>
              <a:t>oil</a:t>
            </a:r>
            <a:r>
              <a:rPr lang="es-ES" sz="2000" dirty="0">
                <a:latin typeface="Approach"/>
              </a:rPr>
              <a:t>/wáter)</a:t>
            </a:r>
          </a:p>
          <a:p>
            <a:pPr marL="2171700" lvl="4" indent="-342900">
              <a:buFont typeface="Arial" panose="020B0604020202020204" pitchFamily="34" charset="0"/>
              <a:buChar char="•"/>
            </a:pPr>
            <a:r>
              <a:rPr lang="es-ES" sz="2000" dirty="0">
                <a:latin typeface="Approach"/>
              </a:rPr>
              <a:t>Emulsiones de fase externa oleosa W/O (</a:t>
            </a:r>
            <a:r>
              <a:rPr lang="es-ES" sz="2000" dirty="0" err="1">
                <a:latin typeface="Approach"/>
              </a:rPr>
              <a:t>water</a:t>
            </a:r>
            <a:r>
              <a:rPr lang="es-ES" sz="2000" dirty="0">
                <a:latin typeface="Approach"/>
              </a:rPr>
              <a:t>/</a:t>
            </a:r>
            <a:r>
              <a:rPr lang="es-ES" sz="2000" dirty="0" err="1">
                <a:latin typeface="Approach"/>
              </a:rPr>
              <a:t>oil</a:t>
            </a:r>
            <a:r>
              <a:rPr lang="es-ES" sz="2000" dirty="0">
                <a:latin typeface="Approach"/>
              </a:rPr>
              <a:t>)</a:t>
            </a:r>
          </a:p>
          <a:p>
            <a:pPr lvl="4"/>
            <a:endParaRPr lang="es-ES" sz="2000" dirty="0">
              <a:latin typeface="Approach"/>
            </a:endParaRPr>
          </a:p>
        </p:txBody>
      </p: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CA4825A7-B71F-4969-9DE9-43797A16CB04}"/>
              </a:ext>
            </a:extLst>
          </p:cNvPr>
          <p:cNvCxnSpPr>
            <a:cxnSpLocks/>
          </p:cNvCxnSpPr>
          <p:nvPr/>
        </p:nvCxnSpPr>
        <p:spPr>
          <a:xfrm>
            <a:off x="3520732" y="2524539"/>
            <a:ext cx="0" cy="41148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adroTexto 8">
            <a:extLst>
              <a:ext uri="{FF2B5EF4-FFF2-40B4-BE49-F238E27FC236}">
                <a16:creationId xmlns:a16="http://schemas.microsoft.com/office/drawing/2014/main" id="{18D1DF81-2DB2-4BED-AB85-054D947F0361}"/>
              </a:ext>
            </a:extLst>
          </p:cNvPr>
          <p:cNvSpPr txBox="1"/>
          <p:nvPr/>
        </p:nvSpPr>
        <p:spPr>
          <a:xfrm>
            <a:off x="626496" y="3152686"/>
            <a:ext cx="19326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600" b="1" dirty="0">
                <a:latin typeface="Approach"/>
              </a:rPr>
              <a:t>Emulsiones de fase</a:t>
            </a:r>
          </a:p>
          <a:p>
            <a:pPr algn="ctr"/>
            <a:r>
              <a:rPr lang="es-ES" sz="1600" b="1" dirty="0">
                <a:latin typeface="Approach"/>
              </a:rPr>
              <a:t>externa acuosa O/W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B50CA9A-7E65-4B4B-AA6A-34124955FE97}"/>
              </a:ext>
            </a:extLst>
          </p:cNvPr>
          <p:cNvSpPr txBox="1"/>
          <p:nvPr/>
        </p:nvSpPr>
        <p:spPr>
          <a:xfrm>
            <a:off x="3972851" y="3152685"/>
            <a:ext cx="18973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600" b="1" dirty="0">
                <a:latin typeface="Approach"/>
              </a:rPr>
              <a:t>Emulsiones de fase</a:t>
            </a:r>
          </a:p>
          <a:p>
            <a:pPr algn="ctr"/>
            <a:r>
              <a:rPr lang="es-ES" sz="1600" b="1" dirty="0">
                <a:latin typeface="Approach"/>
              </a:rPr>
              <a:t>externa oleosa W/O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9D813A-17F1-4DF0-BA36-57DB4F57C93B}"/>
              </a:ext>
            </a:extLst>
          </p:cNvPr>
          <p:cNvSpPr txBox="1"/>
          <p:nvPr/>
        </p:nvSpPr>
        <p:spPr>
          <a:xfrm>
            <a:off x="0" y="3927211"/>
            <a:ext cx="36869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600" dirty="0">
                <a:latin typeface="Approach"/>
              </a:rPr>
              <a:t>Son las más habituales y aceptadas por los pacientes.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600" dirty="0">
                <a:latin typeface="Approach"/>
              </a:rPr>
              <a:t>Se puede modular la fase grasa y la fase acuosa para que sean más o menos untuosas en función de la lesión que se desea tratar.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EA0C92BF-BE99-4C1C-81E9-0C3CD12BC11D}"/>
              </a:ext>
            </a:extLst>
          </p:cNvPr>
          <p:cNvSpPr txBox="1"/>
          <p:nvPr/>
        </p:nvSpPr>
        <p:spPr>
          <a:xfrm>
            <a:off x="3686951" y="3927211"/>
            <a:ext cx="359469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600" dirty="0">
                <a:latin typeface="Approach"/>
              </a:rPr>
              <a:t>Tienen mayor capacidad protectora pero menos </a:t>
            </a:r>
            <a:r>
              <a:rPr lang="es-ES" sz="1600" dirty="0" err="1">
                <a:latin typeface="Approach"/>
              </a:rPr>
              <a:t>cosmeticidad</a:t>
            </a:r>
            <a:r>
              <a:rPr lang="es-ES" sz="1600" dirty="0">
                <a:latin typeface="Approach"/>
              </a:rPr>
              <a:t> por su mayor contenido de fase grasa.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600" dirty="0">
                <a:latin typeface="Approach"/>
              </a:rPr>
              <a:t>Se emplean cuando :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s-ES" sz="1600" dirty="0">
                <a:latin typeface="Approach"/>
              </a:rPr>
              <a:t>Se busca una acción oclusiva.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s-ES" sz="1600" dirty="0">
                <a:latin typeface="Approach"/>
              </a:rPr>
              <a:t>Se desea mayor penetración de los activos. Ejemplo: ciertos corticoides.  </a:t>
            </a:r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32DE07B3-2CFC-4003-BDF7-7D570018B2C5}"/>
              </a:ext>
            </a:extLst>
          </p:cNvPr>
          <p:cNvCxnSpPr>
            <a:cxnSpLocks/>
          </p:cNvCxnSpPr>
          <p:nvPr/>
        </p:nvCxnSpPr>
        <p:spPr>
          <a:xfrm>
            <a:off x="7523679" y="2524539"/>
            <a:ext cx="0" cy="41148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E44F1D36-83B9-4701-AFE4-82FE300DDD77}"/>
              </a:ext>
            </a:extLst>
          </p:cNvPr>
          <p:cNvSpPr txBox="1"/>
          <p:nvPr/>
        </p:nvSpPr>
        <p:spPr>
          <a:xfrm>
            <a:off x="8299974" y="3134332"/>
            <a:ext cx="11945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600" b="1" dirty="0">
                <a:latin typeface="Approach"/>
              </a:rPr>
              <a:t>Emulsiones </a:t>
            </a:r>
          </a:p>
          <a:p>
            <a:pPr algn="ctr"/>
            <a:r>
              <a:rPr lang="es-ES" sz="1600" b="1" dirty="0" err="1">
                <a:latin typeface="Approach"/>
              </a:rPr>
              <a:t>silicónicas</a:t>
            </a:r>
            <a:endParaRPr lang="es-ES" sz="1600" b="1" dirty="0">
              <a:latin typeface="Approach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16FD1B1D-0DD1-4BE7-BFDE-9C37165FC678}"/>
              </a:ext>
            </a:extLst>
          </p:cNvPr>
          <p:cNvSpPr txBox="1"/>
          <p:nvPr/>
        </p:nvSpPr>
        <p:spPr>
          <a:xfrm>
            <a:off x="7729620" y="3774373"/>
            <a:ext cx="4283414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600" dirty="0">
                <a:latin typeface="Approach"/>
              </a:rPr>
              <a:t>Emulsiones de fase externa </a:t>
            </a:r>
            <a:r>
              <a:rPr lang="es-ES" sz="1600" dirty="0" err="1">
                <a:latin typeface="Approach"/>
              </a:rPr>
              <a:t>silicónica</a:t>
            </a:r>
            <a:r>
              <a:rPr lang="es-ES" sz="1600" dirty="0">
                <a:latin typeface="Approach"/>
              </a:rPr>
              <a:t> y fase externa acuosa (W/S).</a:t>
            </a:r>
          </a:p>
          <a:p>
            <a:endParaRPr lang="es-ES" sz="1600" dirty="0"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600" dirty="0">
                <a:latin typeface="Approach"/>
              </a:rPr>
              <a:t>Propiedades protectoras sin tacto graso. </a:t>
            </a:r>
          </a:p>
          <a:p>
            <a:endParaRPr lang="es-ES" sz="1600" dirty="0"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600" dirty="0">
                <a:latin typeface="Approach"/>
              </a:rPr>
              <a:t>Buena extensibilidad. </a:t>
            </a:r>
          </a:p>
          <a:p>
            <a:endParaRPr lang="es-ES" sz="1600" dirty="0"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600" dirty="0">
                <a:latin typeface="Approach"/>
              </a:rPr>
              <a:t>Menor </a:t>
            </a:r>
            <a:r>
              <a:rPr lang="es-ES" sz="1600" dirty="0" err="1">
                <a:latin typeface="Approach"/>
              </a:rPr>
              <a:t>oclusividad</a:t>
            </a:r>
            <a:r>
              <a:rPr lang="es-ES" sz="1600" dirty="0">
                <a:latin typeface="Approach"/>
              </a:rPr>
              <a:t>. </a:t>
            </a:r>
          </a:p>
          <a:p>
            <a:endParaRPr lang="es-ES" sz="1600" dirty="0"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600" b="1" dirty="0">
                <a:latin typeface="Approach"/>
              </a:rPr>
              <a:t>No son compatibles con muchos activos farmacéuticos. </a:t>
            </a:r>
          </a:p>
        </p:txBody>
      </p:sp>
    </p:spTree>
    <p:extLst>
      <p:ext uri="{BB962C8B-B14F-4D97-AF65-F5344CB8AC3E}">
        <p14:creationId xmlns:p14="http://schemas.microsoft.com/office/powerpoint/2010/main" val="1702485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9EBFD-B8FA-4999-A81D-BB408485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746482"/>
            <a:ext cx="9714594" cy="565483"/>
          </a:xfrm>
        </p:spPr>
        <p:txBody>
          <a:bodyPr/>
          <a:lstStyle/>
          <a:p>
            <a:r>
              <a:rPr lang="es-ES" dirty="0"/>
              <a:t>Emulsiones </a:t>
            </a:r>
            <a:r>
              <a:rPr lang="es-ES" dirty="0" err="1"/>
              <a:t>silicónicas</a:t>
            </a:r>
            <a:endParaRPr lang="es-ES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ED802-8EBD-46DF-980F-1C94B07640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Uso de las bases Acofarma en la formulación de preparados semisólidos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2CF275A-5F25-4288-B3BA-D598F26D565D}"/>
              </a:ext>
            </a:extLst>
          </p:cNvPr>
          <p:cNvSpPr txBox="1"/>
          <p:nvPr/>
        </p:nvSpPr>
        <p:spPr>
          <a:xfrm>
            <a:off x="626497" y="1437483"/>
            <a:ext cx="1093900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600" dirty="0">
                <a:latin typeface="Approach"/>
              </a:rPr>
              <a:t>Emulsiones de fase externa </a:t>
            </a:r>
            <a:r>
              <a:rPr lang="es-ES" sz="1600" dirty="0" err="1">
                <a:latin typeface="Approach"/>
              </a:rPr>
              <a:t>silicónica</a:t>
            </a:r>
            <a:r>
              <a:rPr lang="es-ES" sz="1600" dirty="0">
                <a:latin typeface="Approach"/>
              </a:rPr>
              <a:t> y fase externa acuosa (W/S).</a:t>
            </a:r>
          </a:p>
          <a:p>
            <a:endParaRPr lang="es-ES" sz="1600" dirty="0"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600" dirty="0">
                <a:latin typeface="Approach"/>
              </a:rPr>
              <a:t>Propiedades protectoras sin tacto graso. </a:t>
            </a:r>
          </a:p>
          <a:p>
            <a:endParaRPr lang="es-ES" sz="1600" dirty="0"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600" dirty="0">
                <a:latin typeface="Approach"/>
              </a:rPr>
              <a:t>Buena extensibilidad. </a:t>
            </a:r>
          </a:p>
          <a:p>
            <a:endParaRPr lang="es-ES" sz="1600" dirty="0"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600" dirty="0">
                <a:latin typeface="Approach"/>
              </a:rPr>
              <a:t>Menor </a:t>
            </a:r>
            <a:r>
              <a:rPr lang="es-ES" sz="1600" dirty="0" err="1">
                <a:latin typeface="Approach"/>
              </a:rPr>
              <a:t>oclusividad</a:t>
            </a:r>
            <a:r>
              <a:rPr lang="es-ES" sz="1600" dirty="0">
                <a:latin typeface="Approach"/>
              </a:rPr>
              <a:t>. </a:t>
            </a:r>
          </a:p>
          <a:p>
            <a:endParaRPr lang="es-ES" sz="1600" dirty="0">
              <a:latin typeface="Approach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600" b="1" dirty="0">
                <a:latin typeface="Approach"/>
              </a:rPr>
              <a:t>No son compatibles con muchos activos farmacéuticos. </a:t>
            </a:r>
          </a:p>
          <a:p>
            <a:pPr lvl="4"/>
            <a:endParaRPr lang="es-ES" sz="2000" dirty="0">
              <a:latin typeface="Approach"/>
            </a:endParaRPr>
          </a:p>
        </p:txBody>
      </p:sp>
    </p:spTree>
    <p:extLst>
      <p:ext uri="{BB962C8B-B14F-4D97-AF65-F5344CB8AC3E}">
        <p14:creationId xmlns:p14="http://schemas.microsoft.com/office/powerpoint/2010/main" val="2777536124"/>
      </p:ext>
    </p:extLst>
  </p:cSld>
  <p:clrMapOvr>
    <a:masterClrMapping/>
  </p:clrMapOvr>
</p:sld>
</file>

<file path=ppt/theme/theme1.xml><?xml version="1.0" encoding="utf-8"?>
<a:theme xmlns:a="http://schemas.openxmlformats.org/drawingml/2006/main" name="Headerbar Light">
  <a:themeElements>
    <a:clrScheme name="Hello2 - Dark">
      <a:dk1>
        <a:srgbClr val="FFFFFF"/>
      </a:dk1>
      <a:lt1>
        <a:srgbClr val="333841"/>
      </a:lt1>
      <a:dk2>
        <a:srgbClr val="E8EAF6"/>
      </a:dk2>
      <a:lt2>
        <a:srgbClr val="333841"/>
      </a:lt2>
      <a:accent1>
        <a:srgbClr val="7154F9"/>
      </a:accent1>
      <a:accent2>
        <a:srgbClr val="386DFC"/>
      </a:accent2>
      <a:accent3>
        <a:srgbClr val="21D0C2"/>
      </a:accent3>
      <a:accent4>
        <a:srgbClr val="91DF76"/>
      </a:accent4>
      <a:accent5>
        <a:srgbClr val="FDB42A"/>
      </a:accent5>
      <a:accent6>
        <a:srgbClr val="FF3447"/>
      </a:accent6>
      <a:hlink>
        <a:srgbClr val="386DFC"/>
      </a:hlink>
      <a:folHlink>
        <a:srgbClr val="386DFC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Headerbar Light">
  <a:themeElements>
    <a:clrScheme name="Hello2 - Dark">
      <a:dk1>
        <a:srgbClr val="FFFFFF"/>
      </a:dk1>
      <a:lt1>
        <a:srgbClr val="333841"/>
      </a:lt1>
      <a:dk2>
        <a:srgbClr val="E8EAF6"/>
      </a:dk2>
      <a:lt2>
        <a:srgbClr val="333841"/>
      </a:lt2>
      <a:accent1>
        <a:srgbClr val="7154F9"/>
      </a:accent1>
      <a:accent2>
        <a:srgbClr val="386DFC"/>
      </a:accent2>
      <a:accent3>
        <a:srgbClr val="21D0C2"/>
      </a:accent3>
      <a:accent4>
        <a:srgbClr val="91DF76"/>
      </a:accent4>
      <a:accent5>
        <a:srgbClr val="FDB42A"/>
      </a:accent5>
      <a:accent6>
        <a:srgbClr val="FF3447"/>
      </a:accent6>
      <a:hlink>
        <a:srgbClr val="386DFC"/>
      </a:hlink>
      <a:folHlink>
        <a:srgbClr val="386DFC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Headerbar Light">
  <a:themeElements>
    <a:clrScheme name="Hello2 - Dark">
      <a:dk1>
        <a:srgbClr val="FFFFFF"/>
      </a:dk1>
      <a:lt1>
        <a:srgbClr val="333841"/>
      </a:lt1>
      <a:dk2>
        <a:srgbClr val="E8EAF6"/>
      </a:dk2>
      <a:lt2>
        <a:srgbClr val="333841"/>
      </a:lt2>
      <a:accent1>
        <a:srgbClr val="7154F9"/>
      </a:accent1>
      <a:accent2>
        <a:srgbClr val="386DFC"/>
      </a:accent2>
      <a:accent3>
        <a:srgbClr val="21D0C2"/>
      </a:accent3>
      <a:accent4>
        <a:srgbClr val="91DF76"/>
      </a:accent4>
      <a:accent5>
        <a:srgbClr val="FDB42A"/>
      </a:accent5>
      <a:accent6>
        <a:srgbClr val="FF3447"/>
      </a:accent6>
      <a:hlink>
        <a:srgbClr val="386DFC"/>
      </a:hlink>
      <a:folHlink>
        <a:srgbClr val="386DFC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Headerbar Light">
  <a:themeElements>
    <a:clrScheme name="Personalizados 2">
      <a:dk1>
        <a:srgbClr val="343941"/>
      </a:dk1>
      <a:lt1>
        <a:srgbClr val="FFFFFF"/>
      </a:lt1>
      <a:dk2>
        <a:srgbClr val="343941"/>
      </a:dk2>
      <a:lt2>
        <a:srgbClr val="E8EAF6"/>
      </a:lt2>
      <a:accent1>
        <a:srgbClr val="C62828"/>
      </a:accent1>
      <a:accent2>
        <a:srgbClr val="D32F2F"/>
      </a:accent2>
      <a:accent3>
        <a:srgbClr val="E53935"/>
      </a:accent3>
      <a:accent4>
        <a:srgbClr val="F44336"/>
      </a:accent4>
      <a:accent5>
        <a:srgbClr val="EF5350"/>
      </a:accent5>
      <a:accent6>
        <a:srgbClr val="E57373"/>
      </a:accent6>
      <a:hlink>
        <a:srgbClr val="E53935"/>
      </a:hlink>
      <a:folHlink>
        <a:srgbClr val="C62828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8BC4E585F4F54459E38D357FFA3A99F" ma:contentTypeVersion="0" ma:contentTypeDescription="Ein neues Dokument erstellen." ma:contentTypeScope="" ma:versionID="9e034c16419798fd509d64ac2930120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051e884723b1b5875831d659607d89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20DFE-A560-4AD3-8FF6-5F8B7E2BAF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A74DFD8-DCB1-4710-ADA7-3E555E5DAD16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2D60C69-0AA7-4586-B530-75BECDAE7E1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32152</TotalTime>
  <Words>7044</Words>
  <Application>Microsoft Office PowerPoint</Application>
  <PresentationFormat>Panorámica</PresentationFormat>
  <Paragraphs>1184</Paragraphs>
  <Slides>70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4</vt:i4>
      </vt:variant>
      <vt:variant>
        <vt:lpstr>Títulos de diapositiva</vt:lpstr>
      </vt:variant>
      <vt:variant>
        <vt:i4>70</vt:i4>
      </vt:variant>
    </vt:vector>
  </HeadingPairs>
  <TitlesOfParts>
    <vt:vector size="80" baseType="lpstr">
      <vt:lpstr>Approach</vt:lpstr>
      <vt:lpstr>Approach Bold</vt:lpstr>
      <vt:lpstr>Approach Light</vt:lpstr>
      <vt:lpstr>Approach SemiBold</vt:lpstr>
      <vt:lpstr>Arial</vt:lpstr>
      <vt:lpstr>Calibri</vt:lpstr>
      <vt:lpstr>Headerbar Light</vt:lpstr>
      <vt:lpstr>2_Headerbar Light</vt:lpstr>
      <vt:lpstr>3_Headerbar Light</vt:lpstr>
      <vt:lpstr>1_Headerbar Light</vt:lpstr>
      <vt:lpstr>Uso de las bases Acofarma en la formulación de preparados semisólidos</vt:lpstr>
      <vt:lpstr>VASELINA  BASE DE ABSORCIÓN  EMULSIONES W/O  EMULSIONES O/W ANIÓNICAS  EMULSIONES O/W NO IÓNICAS  EMULSIONES O/W GLUCÍDICAS  EMULSIONES W/S  CREMA-GEL  GEL  SOLUCIONES   SUSPENSIONES  </vt:lpstr>
      <vt:lpstr>Presentación de PowerPoint</vt:lpstr>
      <vt:lpstr>Excipientes dermatológicos semisólidos</vt:lpstr>
      <vt:lpstr>Lipogeles</vt:lpstr>
      <vt:lpstr>Bases de absorción W/O</vt:lpstr>
      <vt:lpstr>Formulaciones Base absorción PR W/O:  </vt:lpstr>
      <vt:lpstr>Emulsiones o cremas</vt:lpstr>
      <vt:lpstr>Emulsiones silicónicas</vt:lpstr>
      <vt:lpstr>Base ungüento emulsificable no iónico</vt:lpstr>
      <vt:lpstr>Base ungüento emulsificable no iónico</vt:lpstr>
      <vt:lpstr>Formulaciones con base ungüento emulsificable no iónico:  </vt:lpstr>
      <vt:lpstr>Emulsiones W/O</vt:lpstr>
      <vt:lpstr>Emulsiones W/O con menor contenido graso:  </vt:lpstr>
      <vt:lpstr>Emulsiones W/O con menor contenido graso:  </vt:lpstr>
      <vt:lpstr>Emulsiones W/O con menor contenido graso:  </vt:lpstr>
      <vt:lpstr>Formulaciones con emulsiones W/O:  </vt:lpstr>
      <vt:lpstr>Cold cream:  </vt:lpstr>
      <vt:lpstr>Cold cream:  </vt:lpstr>
      <vt:lpstr>Linimento óleo-calcáreo:  </vt:lpstr>
      <vt:lpstr>Presentación de PowerPoint</vt:lpstr>
      <vt:lpstr>Emulsiones O/W:  </vt:lpstr>
      <vt:lpstr>Emulsiones O/W:  </vt:lpstr>
      <vt:lpstr>Emulsiones O/W:  </vt:lpstr>
      <vt:lpstr>Base Acofarma antioxidante:  </vt:lpstr>
      <vt:lpstr>Base Acofarma antioxidante:   </vt:lpstr>
      <vt:lpstr>Emulsiones O/W aniónicas:   </vt:lpstr>
      <vt:lpstr>Base Beeler:  </vt:lpstr>
      <vt:lpstr>Base Beeler:  </vt:lpstr>
      <vt:lpstr>Base Lanette:  </vt:lpstr>
      <vt:lpstr>Base Lanette:  </vt:lpstr>
      <vt:lpstr>Emulsiones no iónicas:  </vt:lpstr>
      <vt:lpstr>Emulsiones glucídicas:  </vt:lpstr>
      <vt:lpstr>Emulsiones glucídicas:  </vt:lpstr>
      <vt:lpstr>Emulsiones glucídicas:  </vt:lpstr>
      <vt:lpstr>Emulsiones glucídicas:  </vt:lpstr>
      <vt:lpstr>Formulaciones con base Acofarma glucídica:  </vt:lpstr>
      <vt:lpstr>Base Acofarma crema cetomacrogol:  </vt:lpstr>
      <vt:lpstr>Base Acofarma crema cetomacrogol:  </vt:lpstr>
      <vt:lpstr>Neo PCL autoemulsionable O/W:  </vt:lpstr>
      <vt:lpstr>Neo PCL autoemulsionable O/W:  </vt:lpstr>
      <vt:lpstr>Base Acofarma crema O/W 1011:  </vt:lpstr>
      <vt:lpstr>Base Acofarma F-2230:  </vt:lpstr>
      <vt:lpstr>Base Acofarma F-2230:  </vt:lpstr>
      <vt:lpstr>Base Acofarma Loción O/W L-200:  </vt:lpstr>
      <vt:lpstr>Formulaciones con Loción O/W L-200 :  </vt:lpstr>
      <vt:lpstr>Base Acofarma Soft-Care 1722:  </vt:lpstr>
      <vt:lpstr>Base Acofarma Soft-Care 1722:  </vt:lpstr>
      <vt:lpstr>Base Acofarma crema corporal:  </vt:lpstr>
      <vt:lpstr>Formulaciones con base Acofarma crema corporal:  </vt:lpstr>
      <vt:lpstr>Formulaciones con base Acofarma crema corporal:  </vt:lpstr>
      <vt:lpstr>Formulaciones con base Acofarma crema corporal:  </vt:lpstr>
      <vt:lpstr>Emulsiones silicónicas (W/S):  </vt:lpstr>
      <vt:lpstr>Emulsiones silicónicas (W/S):  </vt:lpstr>
      <vt:lpstr>Emulsiones silicónicas (W/S):  </vt:lpstr>
      <vt:lpstr>Emulsiones silicónicas (W/S):  </vt:lpstr>
      <vt:lpstr>Presentación de PowerPoint</vt:lpstr>
      <vt:lpstr>Base Acofarma crema-gel:  </vt:lpstr>
      <vt:lpstr>Base Acofarma crema-gel:  </vt:lpstr>
      <vt:lpstr>Base Acofarma crema-gel:  </vt:lpstr>
      <vt:lpstr>Formulaciones con base Acofarma crema-gel:  </vt:lpstr>
      <vt:lpstr>Formulaciones con base Acofarma crema-gel:  </vt:lpstr>
      <vt:lpstr>Formulaciones con base Acofarma crema-gel:  </vt:lpstr>
      <vt:lpstr>Base Acofarma neocalamin:  </vt:lpstr>
      <vt:lpstr>Base Acofarma neocalamin:  </vt:lpstr>
      <vt:lpstr>Base Acofarma neocalamin:  </vt:lpstr>
      <vt:lpstr>Base Acofarma gel carbómero:  </vt:lpstr>
      <vt:lpstr>Base Acofarma gel carbómero:  </vt:lpstr>
      <vt:lpstr>Base Acofarma gel poloxamer:  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Ergün Kayis</dc:creator>
  <cp:lastModifiedBy>Elisabet Jimenez</cp:lastModifiedBy>
  <cp:revision>554</cp:revision>
  <cp:lastPrinted>2021-10-25T05:26:38Z</cp:lastPrinted>
  <dcterms:created xsi:type="dcterms:W3CDTF">2016-02-18T19:11:37Z</dcterms:created>
  <dcterms:modified xsi:type="dcterms:W3CDTF">2021-12-18T09:38:51Z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MyDocuments">
    <vt:bool>true</vt:bool>
  </property>
  <property fmtid="{D5CDD505-2E9C-101B-9397-08002B2CF9AE}" pid="3" name="ContentTypeId">
    <vt:lpwstr>0x010100B8BC4E585F4F54459E38D357FFA3A99F</vt:lpwstr>
  </property>
</Properties>
</file>